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9" r:id="rId4"/>
    <p:sldId id="298" r:id="rId5"/>
    <p:sldId id="296" r:id="rId6"/>
    <p:sldId id="297" r:id="rId7"/>
    <p:sldId id="337" r:id="rId8"/>
    <p:sldId id="338" r:id="rId9"/>
    <p:sldId id="339" r:id="rId10"/>
    <p:sldId id="342" r:id="rId11"/>
    <p:sldId id="299" r:id="rId12"/>
    <p:sldId id="308" r:id="rId13"/>
    <p:sldId id="354" r:id="rId14"/>
    <p:sldId id="355" r:id="rId15"/>
    <p:sldId id="356" r:id="rId16"/>
    <p:sldId id="357" r:id="rId17"/>
    <p:sldId id="358" r:id="rId18"/>
    <p:sldId id="359" r:id="rId19"/>
    <p:sldId id="360" r:id="rId20"/>
    <p:sldId id="313" r:id="rId21"/>
    <p:sldId id="322" r:id="rId22"/>
    <p:sldId id="343" r:id="rId23"/>
    <p:sldId id="344" r:id="rId24"/>
    <p:sldId id="345" r:id="rId25"/>
    <p:sldId id="346" r:id="rId26"/>
    <p:sldId id="331"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51" r:id="rId44"/>
    <p:sldId id="377" r:id="rId45"/>
    <p:sldId id="352" r:id="rId46"/>
    <p:sldId id="353" r:id="rId47"/>
    <p:sldId id="29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8A295-D651-48FD-9AE4-044EF29679CB}" type="datetimeFigureOut">
              <a:rPr lang="en-US" smtClean="0"/>
              <a:pPr/>
              <a:t>11/29/2011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20870-921F-49B7-8F06-FF770E4CAE29}" type="slidenum">
              <a:rPr lang="en-GB" smtClean="0"/>
              <a:pPr/>
              <a:t>‹#›</a:t>
            </a:fld>
            <a:endParaRPr lang="en-GB" dirty="0"/>
          </a:p>
        </p:txBody>
      </p:sp>
    </p:spTree>
    <p:extLst>
      <p:ext uri="{BB962C8B-B14F-4D97-AF65-F5344CB8AC3E}">
        <p14:creationId xmlns:p14="http://schemas.microsoft.com/office/powerpoint/2010/main" xmlns="" val="190982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5ED09-34E2-4804-B025-A5AF16BAD197}" type="slidenum">
              <a:rPr lang="en-US"/>
              <a:pPr/>
              <a:t>2</a:t>
            </a:fld>
            <a:endParaRPr lang="en-US" dirty="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9B0F2-DC3A-4FC5-9045-5ABCB903D142}" type="slidenum">
              <a:rPr lang="en-US"/>
              <a:pPr/>
              <a:t>3</a:t>
            </a:fld>
            <a:endParaRPr lang="en-US" dirty="0"/>
          </a:p>
        </p:txBody>
      </p:sp>
      <p:sp>
        <p:nvSpPr>
          <p:cNvPr id="139266" name="Rectangle 2"/>
          <p:cNvSpPr>
            <a:spLocks noGrp="1" noRot="1" noChangeAspect="1" noChangeArrowheads="1" noTextEdit="1"/>
          </p:cNvSpPr>
          <p:nvPr>
            <p:ph type="sldImg"/>
          </p:nvPr>
        </p:nvSpPr>
        <p:spPr>
          <a:xfrm>
            <a:off x="2209800" y="685800"/>
            <a:ext cx="2438400" cy="1828800"/>
          </a:xfrm>
          <a:ln/>
        </p:spPr>
      </p:sp>
      <p:sp>
        <p:nvSpPr>
          <p:cNvPr id="139267" name="Rectangle 3"/>
          <p:cNvSpPr>
            <a:spLocks noGrp="1" noChangeArrowheads="1"/>
          </p:cNvSpPr>
          <p:nvPr>
            <p:ph type="body" idx="1"/>
          </p:nvPr>
        </p:nvSpPr>
        <p:spPr>
          <a:xfrm>
            <a:off x="686099" y="2667001"/>
            <a:ext cx="5639097" cy="5790595"/>
          </a:xfrm>
        </p:spPr>
        <p:txBody>
          <a:bodyPr/>
          <a:lstStyle/>
          <a:p>
            <a:pPr algn="just"/>
            <a:endParaRPr lang="en-GB" dirty="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6C682-04DE-41B3-816F-D54FF048B3F3}" type="slidenum">
              <a:rPr lang="en-US"/>
              <a:pPr/>
              <a:t>47</a:t>
            </a:fld>
            <a:endParaRPr lang="en-US" dirty="0"/>
          </a:p>
        </p:txBody>
      </p:sp>
      <p:sp>
        <p:nvSpPr>
          <p:cNvPr id="195586" name="Rectangle 2"/>
          <p:cNvSpPr>
            <a:spLocks noGrp="1" noRot="1" noChangeAspect="1" noChangeArrowheads="1" noTextEdit="1"/>
          </p:cNvSpPr>
          <p:nvPr>
            <p:ph type="sldImg"/>
          </p:nvPr>
        </p:nvSpPr>
        <p:spPr>
          <a:xfrm>
            <a:off x="2209800" y="685800"/>
            <a:ext cx="2438400" cy="1828800"/>
          </a:xfrm>
          <a:ln/>
        </p:spPr>
      </p:sp>
      <p:sp>
        <p:nvSpPr>
          <p:cNvPr id="195587" name="Rectangle 3"/>
          <p:cNvSpPr>
            <a:spLocks noGrp="1" noChangeArrowheads="1"/>
          </p:cNvSpPr>
          <p:nvPr>
            <p:ph type="body" idx="1"/>
          </p:nvPr>
        </p:nvSpPr>
        <p:spPr>
          <a:xfrm>
            <a:off x="686099" y="2667001"/>
            <a:ext cx="5639097" cy="5790595"/>
          </a:xfrm>
        </p:spPr>
        <p:txBody>
          <a:bodyPr/>
          <a:lstStyle/>
          <a:p>
            <a:pPr algn="just"/>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2130425"/>
            <a:ext cx="7315224"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714480" y="3857628"/>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8662" y="274638"/>
            <a:ext cx="5548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1537" y="4406900"/>
            <a:ext cx="742317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71537" y="2906713"/>
            <a:ext cx="74231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00100" y="1571612"/>
            <a:ext cx="36385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0628" y="1600200"/>
            <a:ext cx="36861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857224" y="1503354"/>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24" y="2143116"/>
            <a:ext cx="38544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857752" y="1535113"/>
            <a:ext cx="38290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7752" y="2174875"/>
            <a:ext cx="38290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9" name="Slide Number Placeholder 8"/>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5" name="Slide Number Placeholder 4"/>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4" name="Slide Number Placeholder 3"/>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286543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57620" y="273050"/>
            <a:ext cx="48291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28662" y="1428736"/>
            <a:ext cx="28654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11/29/2011</a:t>
            </a:fld>
            <a:endParaRPr lang="en-GB" dirty="0"/>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62" y="274638"/>
            <a:ext cx="775813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928662" y="1600200"/>
            <a:ext cx="775813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0" y="6357958"/>
            <a:ext cx="857224" cy="365125"/>
          </a:xfrm>
          <a:prstGeom prst="rect">
            <a:avLst/>
          </a:prstGeom>
        </p:spPr>
        <p:txBody>
          <a:bodyPr vert="horz" lIns="91440" tIns="45720" rIns="91440" bIns="45720" rtlCol="0" anchor="ctr"/>
          <a:lstStyle>
            <a:lvl1pPr algn="l">
              <a:defRPr sz="1200">
                <a:solidFill>
                  <a:schemeClr val="bg1"/>
                </a:solidFill>
              </a:defRPr>
            </a:lvl1pPr>
          </a:lstStyle>
          <a:p>
            <a:fld id="{6063BFBD-7148-4DA3-8AC9-D5D7C51A748E}" type="datetimeFigureOut">
              <a:rPr lang="en-US" smtClean="0"/>
              <a:pPr/>
              <a:t>11/29/2011</a:t>
            </a:fld>
            <a:endParaRPr lang="en-GB" dirty="0"/>
          </a:p>
        </p:txBody>
      </p:sp>
      <p:sp>
        <p:nvSpPr>
          <p:cNvPr id="6" name="Slide Number Placeholder 5"/>
          <p:cNvSpPr>
            <a:spLocks noGrp="1"/>
          </p:cNvSpPr>
          <p:nvPr>
            <p:ph type="sldNum" sz="quarter" idx="4"/>
          </p:nvPr>
        </p:nvSpPr>
        <p:spPr>
          <a:xfrm>
            <a:off x="7858148" y="6357958"/>
            <a:ext cx="1285852" cy="365125"/>
          </a:xfrm>
          <a:prstGeom prst="rect">
            <a:avLst/>
          </a:prstGeom>
        </p:spPr>
        <p:txBody>
          <a:bodyPr vert="horz" lIns="91440" tIns="45720" rIns="91440" bIns="45720" rtlCol="0" anchor="ctr"/>
          <a:lstStyle>
            <a:lvl1pPr algn="ctr">
              <a:defRPr sz="1200">
                <a:solidFill>
                  <a:schemeClr val="bg1"/>
                </a:solidFill>
              </a:defRPr>
            </a:lvl1pPr>
          </a:lstStyle>
          <a:p>
            <a:fld id="{975DDEDA-A816-4679-9881-A8D9ADF2A89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Macintosh%20HD:Users:Andy:Documents:Academic:Books:Discovering%20Statistics:Second%20Edition:Discovering%20Statistics%20Using%20SPSS(Second%20Edition).doc!OLE_LINK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Categorical Data</a:t>
            </a:r>
            <a:endParaRPr lang="en-GB" dirty="0"/>
          </a:p>
        </p:txBody>
      </p:sp>
      <p:sp>
        <p:nvSpPr>
          <p:cNvPr id="3" name="Subtitle 2"/>
          <p:cNvSpPr>
            <a:spLocks noGrp="1"/>
          </p:cNvSpPr>
          <p:nvPr>
            <p:ph type="subTitle" idx="1"/>
          </p:nvPr>
        </p:nvSpPr>
        <p:spPr/>
        <p:txBody>
          <a:bodyPr/>
          <a:lstStyle/>
          <a:p>
            <a:r>
              <a:rPr lang="en-GB" dirty="0" err="1" smtClean="0"/>
              <a:t>Prof.</a:t>
            </a:r>
            <a:r>
              <a:rPr lang="en-GB" dirty="0" smtClean="0"/>
              <a:t> Andy Field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Interpreting Chi-Square</a:t>
            </a:r>
            <a:endParaRPr lang="en-GB" dirty="0"/>
          </a:p>
        </p:txBody>
      </p:sp>
      <p:sp>
        <p:nvSpPr>
          <p:cNvPr id="5" name="Content Placeholder 4"/>
          <p:cNvSpPr>
            <a:spLocks noGrp="1"/>
          </p:cNvSpPr>
          <p:nvPr>
            <p:ph idx="1"/>
          </p:nvPr>
        </p:nvSpPr>
        <p:spPr/>
        <p:txBody>
          <a:bodyPr>
            <a:normAutofit fontScale="77500" lnSpcReduction="20000"/>
          </a:bodyPr>
          <a:lstStyle/>
          <a:p>
            <a:r>
              <a:rPr lang="en-GB" dirty="0" smtClean="0"/>
              <a:t>The test statistic gives an ‘overall’ result.</a:t>
            </a:r>
          </a:p>
          <a:p>
            <a:r>
              <a:rPr lang="en-GB" dirty="0" smtClean="0"/>
              <a:t>We can break this result down using standardized residuals.</a:t>
            </a:r>
          </a:p>
          <a:p>
            <a:r>
              <a:rPr lang="en-US" dirty="0" smtClean="0"/>
              <a:t>There are two important things about these standardized residuals:</a:t>
            </a:r>
          </a:p>
          <a:p>
            <a:pPr lvl="1"/>
            <a:r>
              <a:rPr lang="en-US" dirty="0" smtClean="0"/>
              <a:t>Standardized residuals have a direct relationship with the test statistic (they are a standardized version of the difference between observed and expected frequencies).</a:t>
            </a:r>
          </a:p>
          <a:p>
            <a:pPr lvl="1"/>
            <a:r>
              <a:rPr lang="en-US" dirty="0" smtClean="0"/>
              <a:t>These standardized are </a:t>
            </a:r>
            <a:r>
              <a:rPr lang="en-US" i="1" dirty="0" err="1" smtClean="0"/>
              <a:t>z</a:t>
            </a:r>
            <a:r>
              <a:rPr lang="en-US" dirty="0" smtClean="0"/>
              <a:t>-scores (e.g. if the value lies outside of the range between –1.96 and +1.96 then it is significant at </a:t>
            </a:r>
            <a:r>
              <a:rPr lang="en-US" i="1" dirty="0" smtClean="0"/>
              <a:t>p</a:t>
            </a:r>
            <a:r>
              <a:rPr lang="en-US" dirty="0" smtClean="0"/>
              <a:t> &lt; .05).</a:t>
            </a:r>
          </a:p>
          <a:p>
            <a:r>
              <a:rPr lang="en-US" dirty="0" smtClean="0"/>
              <a:t>Effect Size</a:t>
            </a:r>
          </a:p>
          <a:p>
            <a:pPr lvl="1"/>
            <a:r>
              <a:rPr lang="en-US" dirty="0" smtClean="0"/>
              <a:t>The </a:t>
            </a:r>
            <a:r>
              <a:rPr lang="en-US" i="1" dirty="0" smtClean="0"/>
              <a:t>odds ratio </a:t>
            </a:r>
            <a:r>
              <a:rPr lang="en-US" dirty="0" smtClean="0"/>
              <a:t>can be used as an effect size measure.</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Important Points</a:t>
            </a:r>
            <a:endParaRPr lang="en-GB" dirty="0"/>
          </a:p>
        </p:txBody>
      </p:sp>
      <p:sp>
        <p:nvSpPr>
          <p:cNvPr id="5" name="Content Placeholder 4"/>
          <p:cNvSpPr>
            <a:spLocks noGrp="1"/>
          </p:cNvSpPr>
          <p:nvPr>
            <p:ph idx="1"/>
          </p:nvPr>
        </p:nvSpPr>
        <p:spPr/>
        <p:txBody>
          <a:bodyPr>
            <a:normAutofit fontScale="77500" lnSpcReduction="20000"/>
          </a:bodyPr>
          <a:lstStyle/>
          <a:p>
            <a:r>
              <a:rPr lang="en-US" dirty="0" smtClean="0"/>
              <a:t>The chi-square test has two important assumptions:</a:t>
            </a:r>
          </a:p>
          <a:p>
            <a:pPr lvl="1"/>
            <a:r>
              <a:rPr lang="en-US" dirty="0" smtClean="0"/>
              <a:t>Independence:</a:t>
            </a:r>
          </a:p>
          <a:p>
            <a:pPr lvl="2"/>
            <a:r>
              <a:rPr lang="en-US" dirty="0" smtClean="0"/>
              <a:t>Each person, item or entity contributes to only one cell of the contingency table.</a:t>
            </a:r>
          </a:p>
          <a:p>
            <a:pPr lvl="1"/>
            <a:r>
              <a:rPr lang="en-US" dirty="0" smtClean="0"/>
              <a:t>The expected frequencies should be greater than 5.</a:t>
            </a:r>
          </a:p>
          <a:p>
            <a:pPr lvl="2"/>
            <a:r>
              <a:rPr lang="en-US" dirty="0" smtClean="0"/>
              <a:t>In larger contingency tables up to 20% of expected frequencies can be below 5, but there a loss of statistical power.</a:t>
            </a:r>
          </a:p>
          <a:p>
            <a:pPr lvl="2"/>
            <a:r>
              <a:rPr lang="en-US" dirty="0" smtClean="0"/>
              <a:t>Even in larger contingency tables no expected frequencies should be below 1.</a:t>
            </a:r>
          </a:p>
          <a:p>
            <a:pPr lvl="2"/>
            <a:r>
              <a:rPr lang="en-US" dirty="0" smtClean="0"/>
              <a:t>If you find yourself in this situation consider using Fisher’s exact test.</a:t>
            </a:r>
          </a:p>
          <a:p>
            <a:r>
              <a:rPr lang="en-US" dirty="0" smtClean="0"/>
              <a:t>Proportionately small differences in cell frequencies can result in statistically significant associations between variables if the sample is large enough</a:t>
            </a:r>
          </a:p>
          <a:p>
            <a:pPr lvl="1"/>
            <a:r>
              <a:rPr lang="en-US" dirty="0" smtClean="0"/>
              <a:t>Look at row and column </a:t>
            </a:r>
            <a:r>
              <a:rPr lang="en-US" i="1" dirty="0" smtClean="0"/>
              <a:t>percentages</a:t>
            </a:r>
            <a:r>
              <a:rPr lang="en-US" b="1" dirty="0" smtClean="0"/>
              <a:t> </a:t>
            </a:r>
            <a:r>
              <a:rPr lang="en-US" dirty="0" smtClean="0"/>
              <a:t>to interpret effects.</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Entering </a:t>
            </a:r>
            <a:r>
              <a:rPr lang="en-GB" dirty="0" smtClean="0"/>
              <a:t>Data: Raw Scores </a:t>
            </a:r>
            <a:endParaRPr lang="en-GB" dirty="0"/>
          </a:p>
        </p:txBody>
      </p:sp>
      <p:pic>
        <p:nvPicPr>
          <p:cNvPr id="3" name="Picture 2" descr="Screen shot 2011-08-04 at 16.22.4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181100"/>
            <a:ext cx="4292600" cy="5676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Entering </a:t>
            </a:r>
            <a:r>
              <a:rPr lang="en-GB" dirty="0" smtClean="0"/>
              <a:t>Data: </a:t>
            </a:r>
            <a:r>
              <a:rPr lang="en-GB" dirty="0"/>
              <a:t>the </a:t>
            </a:r>
            <a:r>
              <a:rPr lang="en-GB" dirty="0" smtClean="0"/>
              <a:t>Contingency Table </a:t>
            </a:r>
            <a:endParaRPr lang="en-US" dirty="0"/>
          </a:p>
        </p:txBody>
      </p:sp>
      <p:sp>
        <p:nvSpPr>
          <p:cNvPr id="3" name="Content Placeholder 2"/>
          <p:cNvSpPr>
            <a:spLocks noGrp="1"/>
          </p:cNvSpPr>
          <p:nvPr>
            <p:ph idx="1"/>
          </p:nvPr>
        </p:nvSpPr>
        <p:spPr/>
        <p:txBody>
          <a:bodyPr/>
          <a:lstStyle/>
          <a:p>
            <a:pPr marL="457200" lvl="1" indent="0">
              <a:buNone/>
            </a:pPr>
            <a:r>
              <a:rPr lang="en-US" dirty="0"/>
              <a:t>food &lt;- c(10, 28)</a:t>
            </a:r>
            <a:endParaRPr lang="en-GB" dirty="0"/>
          </a:p>
          <a:p>
            <a:pPr marL="457200" lvl="1" indent="0">
              <a:buNone/>
            </a:pPr>
            <a:r>
              <a:rPr lang="en-US" dirty="0"/>
              <a:t>affection &lt;- c(114, 48)</a:t>
            </a:r>
            <a:endParaRPr lang="en-GB" dirty="0"/>
          </a:p>
          <a:p>
            <a:pPr marL="457200" lvl="1" indent="0">
              <a:buNone/>
            </a:pPr>
            <a:r>
              <a:rPr lang="en-US" dirty="0" err="1"/>
              <a:t>catsTable</a:t>
            </a:r>
            <a:r>
              <a:rPr lang="en-US" dirty="0"/>
              <a:t> &lt;- </a:t>
            </a:r>
            <a:r>
              <a:rPr lang="en-US" dirty="0" err="1"/>
              <a:t>cbind</a:t>
            </a:r>
            <a:r>
              <a:rPr lang="en-US" dirty="0"/>
              <a:t>(food, affection)</a:t>
            </a:r>
            <a:endParaRPr lang="en-GB" dirty="0"/>
          </a:p>
          <a:p>
            <a:r>
              <a:rPr lang="en-US" dirty="0"/>
              <a:t>The resulting data look like this:</a:t>
            </a:r>
            <a:endParaRPr lang="en-GB" dirty="0"/>
          </a:p>
        </p:txBody>
      </p:sp>
      <p:pic>
        <p:nvPicPr>
          <p:cNvPr id="4" name="Picture 3" descr="Screen shot 2011-08-04 at 16.23.25.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4005064"/>
            <a:ext cx="4486746" cy="1521936"/>
          </a:xfrm>
          <a:prstGeom prst="rect">
            <a:avLst/>
          </a:prstGeom>
        </p:spPr>
      </p:pic>
    </p:spTree>
    <p:extLst>
      <p:ext uri="{BB962C8B-B14F-4D97-AF65-F5344CB8AC3E}">
        <p14:creationId xmlns:p14="http://schemas.microsoft.com/office/powerpoint/2010/main" xmlns="" val="390762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Running the </a:t>
            </a:r>
            <a:r>
              <a:rPr lang="en-GB" dirty="0" smtClean="0"/>
              <a:t>Analysis </a:t>
            </a:r>
            <a:r>
              <a:rPr lang="en-GB" dirty="0"/>
              <a:t>with </a:t>
            </a:r>
            <a:r>
              <a:rPr lang="en-GB" dirty="0" smtClean="0"/>
              <a:t/>
            </a:r>
            <a:br>
              <a:rPr lang="en-GB" dirty="0" smtClean="0"/>
            </a:br>
            <a:r>
              <a:rPr lang="en-GB" dirty="0" smtClean="0"/>
              <a:t>R </a:t>
            </a:r>
            <a:r>
              <a:rPr lang="en-GB" dirty="0"/>
              <a:t>Commander </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547664" y="1556792"/>
            <a:ext cx="6120679" cy="4752527"/>
          </a:xfrm>
          <a:prstGeom prst="rect">
            <a:avLst/>
          </a:prstGeom>
        </p:spPr>
      </p:pic>
    </p:spTree>
    <p:extLst>
      <p:ext uri="{BB962C8B-B14F-4D97-AF65-F5344CB8AC3E}">
        <p14:creationId xmlns:p14="http://schemas.microsoft.com/office/powerpoint/2010/main" xmlns="" val="159906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Chi-square Test Using </a:t>
            </a:r>
            <a:br>
              <a:rPr lang="en-US" dirty="0" smtClean="0"/>
            </a:br>
            <a:r>
              <a:rPr lang="en-US" dirty="0" smtClean="0"/>
              <a:t>R Commander</a:t>
            </a:r>
            <a:r>
              <a:rPr lang="en-GB" dirty="0" smtClean="0"/>
              <a:t> </a:t>
            </a:r>
            <a:endParaRPr lang="en-US" dirty="0"/>
          </a:p>
        </p:txBody>
      </p:sp>
      <p:pic>
        <p:nvPicPr>
          <p:cNvPr id="3" name="Picture 2" descr="Screen shot 2011-08-04 at 16.24.3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628800"/>
            <a:ext cx="7645400" cy="4584700"/>
          </a:xfrm>
          <a:prstGeom prst="rect">
            <a:avLst/>
          </a:prstGeom>
        </p:spPr>
      </p:pic>
    </p:spTree>
    <p:extLst>
      <p:ext uri="{BB962C8B-B14F-4D97-AF65-F5344CB8AC3E}">
        <p14:creationId xmlns:p14="http://schemas.microsoft.com/office/powerpoint/2010/main" xmlns="" val="408309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Running the </a:t>
            </a:r>
            <a:r>
              <a:rPr lang="en-GB" dirty="0" smtClean="0"/>
              <a:t>Analysis using </a:t>
            </a:r>
            <a:r>
              <a:rPr lang="en-GB" b="1" dirty="0"/>
              <a:t>R</a:t>
            </a:r>
            <a:r>
              <a:rPr lang="en-GB" dirty="0"/>
              <a:t> </a:t>
            </a:r>
            <a:endParaRPr lang="en-US" dirty="0"/>
          </a:p>
        </p:txBody>
      </p:sp>
      <p:sp>
        <p:nvSpPr>
          <p:cNvPr id="3" name="Content Placeholder 2"/>
          <p:cNvSpPr>
            <a:spLocks noGrp="1"/>
          </p:cNvSpPr>
          <p:nvPr>
            <p:ph idx="1"/>
          </p:nvPr>
        </p:nvSpPr>
        <p:spPr/>
        <p:txBody>
          <a:bodyPr>
            <a:normAutofit/>
          </a:bodyPr>
          <a:lstStyle/>
          <a:p>
            <a:r>
              <a:rPr lang="en-US" dirty="0"/>
              <a:t>For raw data, the function takes the basic form:</a:t>
            </a:r>
            <a:endParaRPr lang="en-GB" dirty="0"/>
          </a:p>
          <a:p>
            <a:pPr marL="457200" lvl="1" indent="0">
              <a:buNone/>
            </a:pPr>
            <a:r>
              <a:rPr lang="en-US" dirty="0" err="1"/>
              <a:t>CrossTable</a:t>
            </a:r>
            <a:r>
              <a:rPr lang="en-US" dirty="0"/>
              <a:t>(predictor, outcome, fisher = TRUE, </a:t>
            </a:r>
            <a:r>
              <a:rPr lang="en-US" dirty="0" err="1"/>
              <a:t>chisq</a:t>
            </a:r>
            <a:r>
              <a:rPr lang="en-US" dirty="0"/>
              <a:t> = TRUE, expected = TRUE, </a:t>
            </a:r>
            <a:r>
              <a:rPr lang="en-US" dirty="0" err="1"/>
              <a:t>sresid</a:t>
            </a:r>
            <a:r>
              <a:rPr lang="en-US" dirty="0"/>
              <a:t> = TRUE, format = "SAS"/"SPSS")</a:t>
            </a:r>
            <a:endParaRPr lang="en-GB" dirty="0"/>
          </a:p>
          <a:p>
            <a:r>
              <a:rPr lang="en-US" dirty="0"/>
              <a:t>and for a contingency table:</a:t>
            </a:r>
            <a:endParaRPr lang="en-GB" dirty="0"/>
          </a:p>
          <a:p>
            <a:pPr marL="457200" lvl="1" indent="0">
              <a:buNone/>
            </a:pPr>
            <a:r>
              <a:rPr lang="en-US" dirty="0" err="1"/>
              <a:t>CrossTable</a:t>
            </a:r>
            <a:r>
              <a:rPr lang="en-US" dirty="0"/>
              <a:t>(</a:t>
            </a:r>
            <a:r>
              <a:rPr lang="en-US" dirty="0" err="1"/>
              <a:t>contingencyTable</a:t>
            </a:r>
            <a:r>
              <a:rPr lang="en-US" dirty="0"/>
              <a:t>, fisher = TRUE, </a:t>
            </a:r>
            <a:r>
              <a:rPr lang="en-US" dirty="0" err="1"/>
              <a:t>chisq</a:t>
            </a:r>
            <a:r>
              <a:rPr lang="en-US" dirty="0"/>
              <a:t> = TRUE, expected = TRUE, </a:t>
            </a:r>
            <a:r>
              <a:rPr lang="en-US" dirty="0" err="1"/>
              <a:t>sresid</a:t>
            </a:r>
            <a:r>
              <a:rPr lang="en-US" dirty="0"/>
              <a:t> = TRUE, format = "SAS"/"SPSS")</a:t>
            </a:r>
            <a:endParaRPr lang="en-GB" dirty="0"/>
          </a:p>
          <a:p>
            <a:endParaRPr lang="en-US" dirty="0"/>
          </a:p>
        </p:txBody>
      </p:sp>
    </p:spTree>
    <p:extLst>
      <p:ext uri="{BB962C8B-B14F-4D97-AF65-F5344CB8AC3E}">
        <p14:creationId xmlns:p14="http://schemas.microsoft.com/office/powerpoint/2010/main" xmlns="" val="262296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Running the </a:t>
            </a:r>
            <a:r>
              <a:rPr lang="en-GB" dirty="0" smtClean="0"/>
              <a:t>Analysis using </a:t>
            </a:r>
            <a:r>
              <a:rPr lang="en-GB" b="1" dirty="0"/>
              <a:t>R </a:t>
            </a:r>
            <a:endParaRPr lang="en-US" b="1"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o </a:t>
            </a:r>
            <a:r>
              <a:rPr lang="en-US" dirty="0"/>
              <a:t>run the chi-square test on our cat data, we could </a:t>
            </a:r>
            <a:r>
              <a:rPr lang="en-US" dirty="0" smtClean="0"/>
              <a:t>execute</a:t>
            </a:r>
            <a:endParaRPr lang="en-GB" dirty="0"/>
          </a:p>
          <a:p>
            <a:pPr marL="400050" lvl="1" indent="0">
              <a:buNone/>
            </a:pPr>
            <a:r>
              <a:rPr lang="en-US" dirty="0" err="1"/>
              <a:t>CrossTable</a:t>
            </a:r>
            <a:r>
              <a:rPr lang="en-US" dirty="0"/>
              <a:t>(</a:t>
            </a:r>
            <a:r>
              <a:rPr lang="en-US" dirty="0" err="1"/>
              <a:t>catsData$Training</a:t>
            </a:r>
            <a:r>
              <a:rPr lang="en-US" dirty="0"/>
              <a:t>, </a:t>
            </a:r>
            <a:r>
              <a:rPr lang="en-US" dirty="0" err="1"/>
              <a:t>catsData$Dance</a:t>
            </a:r>
            <a:r>
              <a:rPr lang="en-US" dirty="0"/>
              <a:t>, fisher = TRUE, </a:t>
            </a:r>
            <a:r>
              <a:rPr lang="en-US" dirty="0" err="1"/>
              <a:t>chisq</a:t>
            </a:r>
            <a:r>
              <a:rPr lang="en-US" dirty="0"/>
              <a:t> = TRUE, expected = TRUE, </a:t>
            </a:r>
            <a:r>
              <a:rPr lang="en-US" dirty="0" err="1"/>
              <a:t>sresid</a:t>
            </a:r>
            <a:r>
              <a:rPr lang="en-US" dirty="0"/>
              <a:t> = TRUE, format = "SPSS")</a:t>
            </a:r>
            <a:endParaRPr lang="en-GB" dirty="0"/>
          </a:p>
          <a:p>
            <a:r>
              <a:rPr lang="en-US" dirty="0" smtClean="0"/>
              <a:t>on </a:t>
            </a:r>
            <a:r>
              <a:rPr lang="en-US" dirty="0"/>
              <a:t>the raw scores (i.e., the </a:t>
            </a:r>
            <a:r>
              <a:rPr lang="en-US" i="1" dirty="0" err="1"/>
              <a:t>catsData</a:t>
            </a:r>
            <a:r>
              <a:rPr lang="en-US" dirty="0"/>
              <a:t> </a:t>
            </a:r>
            <a:r>
              <a:rPr lang="en-US" dirty="0" err="1"/>
              <a:t>dataframe</a:t>
            </a:r>
            <a:r>
              <a:rPr lang="en-US" dirty="0"/>
              <a:t>), </a:t>
            </a:r>
            <a:r>
              <a:rPr lang="en-US" dirty="0" smtClean="0"/>
              <a:t>or</a:t>
            </a:r>
            <a:endParaRPr lang="en-GB" dirty="0"/>
          </a:p>
          <a:p>
            <a:pPr marL="400050" lvl="1" indent="0">
              <a:buNone/>
            </a:pPr>
            <a:r>
              <a:rPr lang="en-US" dirty="0" err="1"/>
              <a:t>CrossTable</a:t>
            </a:r>
            <a:r>
              <a:rPr lang="en-US" dirty="0"/>
              <a:t>(</a:t>
            </a:r>
            <a:r>
              <a:rPr lang="en-US" dirty="0" err="1"/>
              <a:t>catsTable</a:t>
            </a:r>
            <a:r>
              <a:rPr lang="en-US" dirty="0"/>
              <a:t>, fisher = TRUE, </a:t>
            </a:r>
            <a:r>
              <a:rPr lang="en-US" dirty="0" err="1"/>
              <a:t>chisq</a:t>
            </a:r>
            <a:r>
              <a:rPr lang="en-US" dirty="0"/>
              <a:t> = TRUE, expected = TRUE, </a:t>
            </a:r>
            <a:r>
              <a:rPr lang="en-US" dirty="0" err="1"/>
              <a:t>sresid</a:t>
            </a:r>
            <a:r>
              <a:rPr lang="en-US" dirty="0"/>
              <a:t> = TRUE, format = "SPSS")</a:t>
            </a:r>
            <a:endParaRPr lang="en-GB" dirty="0"/>
          </a:p>
          <a:p>
            <a:endParaRPr lang="en-US" dirty="0"/>
          </a:p>
        </p:txBody>
      </p:sp>
    </p:spTree>
    <p:extLst>
      <p:ext uri="{BB962C8B-B14F-4D97-AF65-F5344CB8AC3E}">
        <p14:creationId xmlns:p14="http://schemas.microsoft.com/office/powerpoint/2010/main" xmlns="" val="349936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Output from the </a:t>
            </a:r>
            <a:r>
              <a:rPr lang="en-GB" i="1" dirty="0" err="1"/>
              <a:t>CrossTable</a:t>
            </a:r>
            <a:r>
              <a:rPr lang="en-GB" i="1" dirty="0"/>
              <a:t>() </a:t>
            </a:r>
            <a:r>
              <a:rPr lang="en-GB" dirty="0" smtClean="0"/>
              <a:t>Function </a:t>
            </a:r>
            <a:endParaRPr lang="en-US" dirty="0"/>
          </a:p>
        </p:txBody>
      </p:sp>
      <p:pic>
        <p:nvPicPr>
          <p:cNvPr id="4" name="Picture 3" descr="Screen shot 2011-08-04 at 16.28.2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9030" y="1700808"/>
            <a:ext cx="4944354" cy="5157191"/>
          </a:xfrm>
          <a:prstGeom prst="rect">
            <a:avLst/>
          </a:prstGeom>
        </p:spPr>
      </p:pic>
    </p:spTree>
    <p:extLst>
      <p:ext uri="{BB962C8B-B14F-4D97-AF65-F5344CB8AC3E}">
        <p14:creationId xmlns:p14="http://schemas.microsoft.com/office/powerpoint/2010/main" xmlns="" val="96714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8-04 at 16.29.03.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500" y="0"/>
            <a:ext cx="8318500" cy="6540500"/>
          </a:xfrm>
          <a:prstGeom prst="rect">
            <a:avLst/>
          </a:prstGeom>
        </p:spPr>
      </p:pic>
    </p:spTree>
    <p:extLst>
      <p:ext uri="{BB962C8B-B14F-4D97-AF65-F5344CB8AC3E}">
        <p14:creationId xmlns:p14="http://schemas.microsoft.com/office/powerpoint/2010/main" xmlns="" val="214212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Slide </a:t>
            </a:r>
            <a:fld id="{0E6FAA08-CC7E-4FA9-B7D2-2B3F6B6BE2C8}" type="slidenum">
              <a:rPr lang="en-US"/>
              <a:pPr/>
              <a:t>2</a:t>
            </a:fld>
            <a:endParaRPr lang="en-US" dirty="0"/>
          </a:p>
        </p:txBody>
      </p:sp>
      <p:sp>
        <p:nvSpPr>
          <p:cNvPr id="137218" name="Rectangle 2"/>
          <p:cNvSpPr>
            <a:spLocks noGrp="1" noChangeArrowheads="1"/>
          </p:cNvSpPr>
          <p:nvPr>
            <p:ph type="title"/>
          </p:nvPr>
        </p:nvSpPr>
        <p:spPr>
          <a:xfrm>
            <a:off x="1331913" y="323850"/>
            <a:ext cx="7561262" cy="1428750"/>
          </a:xfrm>
        </p:spPr>
        <p:txBody>
          <a:bodyPr/>
          <a:lstStyle/>
          <a:p>
            <a:r>
              <a:rPr lang="en-GB" dirty="0" smtClean="0"/>
              <a:t>Aims</a:t>
            </a:r>
            <a:endParaRPr lang="en-GB" dirty="0"/>
          </a:p>
        </p:txBody>
      </p:sp>
      <p:sp>
        <p:nvSpPr>
          <p:cNvPr id="137219" name="Rectangle 3"/>
          <p:cNvSpPr>
            <a:spLocks noGrp="1" noChangeArrowheads="1"/>
          </p:cNvSpPr>
          <p:nvPr>
            <p:ph type="body" idx="1"/>
          </p:nvPr>
        </p:nvSpPr>
        <p:spPr>
          <a:xfrm>
            <a:off x="1331913" y="1687513"/>
            <a:ext cx="7473950" cy="4333875"/>
          </a:xfrm>
        </p:spPr>
        <p:txBody>
          <a:bodyPr>
            <a:normAutofit lnSpcReduction="10000"/>
          </a:bodyPr>
          <a:lstStyle/>
          <a:p>
            <a:pPr>
              <a:lnSpc>
                <a:spcPct val="90000"/>
              </a:lnSpc>
            </a:pPr>
            <a:r>
              <a:rPr lang="en-GB" sz="3200" dirty="0" smtClean="0"/>
              <a:t>Categorical data</a:t>
            </a:r>
          </a:p>
          <a:p>
            <a:pPr lvl="1">
              <a:lnSpc>
                <a:spcPct val="90000"/>
              </a:lnSpc>
            </a:pPr>
            <a:r>
              <a:rPr lang="en-GB" dirty="0" smtClean="0"/>
              <a:t>Contingency tables</a:t>
            </a:r>
          </a:p>
          <a:p>
            <a:pPr lvl="1">
              <a:lnSpc>
                <a:spcPct val="90000"/>
              </a:lnSpc>
            </a:pPr>
            <a:r>
              <a:rPr lang="en-GB" sz="2800" dirty="0" smtClean="0"/>
              <a:t>chi-square test</a:t>
            </a:r>
          </a:p>
          <a:p>
            <a:pPr lvl="1">
              <a:lnSpc>
                <a:spcPct val="90000"/>
              </a:lnSpc>
            </a:pPr>
            <a:r>
              <a:rPr lang="en-GB" dirty="0" smtClean="0"/>
              <a:t>Likelihood ratio</a:t>
            </a:r>
          </a:p>
          <a:p>
            <a:pPr lvl="1">
              <a:lnSpc>
                <a:spcPct val="90000"/>
              </a:lnSpc>
            </a:pPr>
            <a:r>
              <a:rPr lang="en-GB" sz="2800" dirty="0" smtClean="0"/>
              <a:t>Odds ratio</a:t>
            </a:r>
          </a:p>
          <a:p>
            <a:pPr>
              <a:lnSpc>
                <a:spcPct val="90000"/>
              </a:lnSpc>
            </a:pPr>
            <a:r>
              <a:rPr lang="en-GB" sz="3600" dirty="0" err="1" smtClean="0"/>
              <a:t>Loglinear</a:t>
            </a:r>
            <a:r>
              <a:rPr lang="en-GB" sz="3600" dirty="0" smtClean="0"/>
              <a:t> models</a:t>
            </a:r>
          </a:p>
          <a:p>
            <a:pPr lvl="1">
              <a:lnSpc>
                <a:spcPct val="90000"/>
              </a:lnSpc>
            </a:pPr>
            <a:r>
              <a:rPr lang="en-GB" dirty="0" smtClean="0"/>
              <a:t>Theory</a:t>
            </a:r>
          </a:p>
          <a:p>
            <a:pPr lvl="1">
              <a:lnSpc>
                <a:spcPct val="90000"/>
              </a:lnSpc>
            </a:pPr>
            <a:r>
              <a:rPr lang="en-GB" dirty="0" smtClean="0"/>
              <a:t>Assumptions</a:t>
            </a:r>
          </a:p>
          <a:p>
            <a:pPr lvl="1">
              <a:lnSpc>
                <a:spcPct val="90000"/>
              </a:lnSpc>
            </a:pPr>
            <a:r>
              <a:rPr lang="en-GB" dirty="0" smtClean="0"/>
              <a:t>Interpretation</a:t>
            </a:r>
          </a:p>
          <a:p>
            <a:pPr lvl="1">
              <a:lnSpc>
                <a:spcPct val="90000"/>
              </a:lnSpc>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7218"/>
                                        </p:tgtEl>
                                        <p:attrNameLst>
                                          <p:attrName>style.visibility</p:attrName>
                                        </p:attrNameLst>
                                      </p:cBhvr>
                                      <p:to>
                                        <p:strVal val="visible"/>
                                      </p:to>
                                    </p:set>
                                    <p:animEffect transition="in" filter="dissolve">
                                      <p:cBhvr>
                                        <p:cTn id="7" dur="500"/>
                                        <p:tgtEl>
                                          <p:spTgt spid="137218"/>
                                        </p:tgtEl>
                                      </p:cBhvr>
                                    </p:animEffect>
                                  </p:childTnLst>
                                </p:cTn>
                              </p:par>
                            </p:childTnLst>
                          </p:cTn>
                        </p:par>
                        <p:par>
                          <p:cTn id="8" fill="hold">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137219">
                                            <p:txEl>
                                              <p:pRg st="0" end="0"/>
                                            </p:txEl>
                                          </p:spTgt>
                                        </p:tgtEl>
                                        <p:attrNameLst>
                                          <p:attrName>style.visibility</p:attrName>
                                        </p:attrNameLst>
                                      </p:cBhvr>
                                      <p:to>
                                        <p:strVal val="visible"/>
                                      </p:to>
                                    </p:set>
                                    <p:animEffect transition="in" filter="dissolve">
                                      <p:cBhvr>
                                        <p:cTn id="11" dur="500"/>
                                        <p:tgtEl>
                                          <p:spTgt spid="137219">
                                            <p:txEl>
                                              <p:pRg st="0" end="0"/>
                                            </p:txEl>
                                          </p:spTgt>
                                        </p:tgtEl>
                                      </p:cBhvr>
                                    </p:animEffect>
                                  </p:childTnLst>
                                </p:cTn>
                              </p:par>
                            </p:childTnLst>
                          </p:cTn>
                        </p:par>
                        <p:par>
                          <p:cTn id="12" fill="hold">
                            <p:stCondLst>
                              <p:cond delay="4000"/>
                            </p:stCondLst>
                            <p:childTnLst>
                              <p:par>
                                <p:cTn id="13" presetID="9" presetClass="entr" presetSubtype="0" fill="hold" grpId="0" nodeType="afterEffect">
                                  <p:stCondLst>
                                    <p:cond delay="2000"/>
                                  </p:stCondLst>
                                  <p:childTnLst>
                                    <p:set>
                                      <p:cBhvr>
                                        <p:cTn id="14" dur="1" fill="hold">
                                          <p:stCondLst>
                                            <p:cond delay="0"/>
                                          </p:stCondLst>
                                        </p:cTn>
                                        <p:tgtEl>
                                          <p:spTgt spid="137219">
                                            <p:txEl>
                                              <p:pRg st="1" end="1"/>
                                            </p:txEl>
                                          </p:spTgt>
                                        </p:tgtEl>
                                        <p:attrNameLst>
                                          <p:attrName>style.visibility</p:attrName>
                                        </p:attrNameLst>
                                      </p:cBhvr>
                                      <p:to>
                                        <p:strVal val="visible"/>
                                      </p:to>
                                    </p:set>
                                    <p:animEffect transition="in" filter="dissolve">
                                      <p:cBhvr>
                                        <p:cTn id="15" dur="500"/>
                                        <p:tgtEl>
                                          <p:spTgt spid="137219">
                                            <p:txEl>
                                              <p:pRg st="1" end="1"/>
                                            </p:txEl>
                                          </p:spTgt>
                                        </p:tgtEl>
                                      </p:cBhvr>
                                    </p:animEffect>
                                  </p:childTnLst>
                                </p:cTn>
                              </p:par>
                            </p:childTnLst>
                          </p:cTn>
                        </p:par>
                        <p:par>
                          <p:cTn id="16" fill="hold">
                            <p:stCondLst>
                              <p:cond delay="6500"/>
                            </p:stCondLst>
                            <p:childTnLst>
                              <p:par>
                                <p:cTn id="17" presetID="9" presetClass="entr" presetSubtype="0" fill="hold" grpId="0" nodeType="afterEffect">
                                  <p:stCondLst>
                                    <p:cond delay="2000"/>
                                  </p:stCondLst>
                                  <p:childTnLst>
                                    <p:set>
                                      <p:cBhvr>
                                        <p:cTn id="18" dur="1" fill="hold">
                                          <p:stCondLst>
                                            <p:cond delay="0"/>
                                          </p:stCondLst>
                                        </p:cTn>
                                        <p:tgtEl>
                                          <p:spTgt spid="137219">
                                            <p:txEl>
                                              <p:pRg st="2" end="2"/>
                                            </p:txEl>
                                          </p:spTgt>
                                        </p:tgtEl>
                                        <p:attrNameLst>
                                          <p:attrName>style.visibility</p:attrName>
                                        </p:attrNameLst>
                                      </p:cBhvr>
                                      <p:to>
                                        <p:strVal val="visible"/>
                                      </p:to>
                                    </p:set>
                                    <p:animEffect transition="in" filter="dissolve">
                                      <p:cBhvr>
                                        <p:cTn id="19" dur="500"/>
                                        <p:tgtEl>
                                          <p:spTgt spid="137219">
                                            <p:txEl>
                                              <p:pRg st="2" end="2"/>
                                            </p:txEl>
                                          </p:spTgt>
                                        </p:tgtEl>
                                      </p:cBhvr>
                                    </p:animEffect>
                                  </p:childTnLst>
                                </p:cTn>
                              </p:par>
                            </p:childTnLst>
                          </p:cTn>
                        </p:par>
                        <p:par>
                          <p:cTn id="20" fill="hold">
                            <p:stCondLst>
                              <p:cond delay="9000"/>
                            </p:stCondLst>
                            <p:childTnLst>
                              <p:par>
                                <p:cTn id="21" presetID="9" presetClass="entr" presetSubtype="0" fill="hold" grpId="0" nodeType="afterEffect">
                                  <p:stCondLst>
                                    <p:cond delay="2000"/>
                                  </p:stCondLst>
                                  <p:childTnLst>
                                    <p:set>
                                      <p:cBhvr>
                                        <p:cTn id="22" dur="1" fill="hold">
                                          <p:stCondLst>
                                            <p:cond delay="0"/>
                                          </p:stCondLst>
                                        </p:cTn>
                                        <p:tgtEl>
                                          <p:spTgt spid="137219">
                                            <p:txEl>
                                              <p:pRg st="3" end="3"/>
                                            </p:txEl>
                                          </p:spTgt>
                                        </p:tgtEl>
                                        <p:attrNameLst>
                                          <p:attrName>style.visibility</p:attrName>
                                        </p:attrNameLst>
                                      </p:cBhvr>
                                      <p:to>
                                        <p:strVal val="visible"/>
                                      </p:to>
                                    </p:set>
                                    <p:animEffect transition="in" filter="dissolve">
                                      <p:cBhvr>
                                        <p:cTn id="23" dur="500"/>
                                        <p:tgtEl>
                                          <p:spTgt spid="137219">
                                            <p:txEl>
                                              <p:pRg st="3" end="3"/>
                                            </p:txEl>
                                          </p:spTgt>
                                        </p:tgtEl>
                                      </p:cBhvr>
                                    </p:animEffect>
                                  </p:childTnLst>
                                </p:cTn>
                              </p:par>
                            </p:childTnLst>
                          </p:cTn>
                        </p:par>
                        <p:par>
                          <p:cTn id="24" fill="hold">
                            <p:stCondLst>
                              <p:cond delay="11500"/>
                            </p:stCondLst>
                            <p:childTnLst>
                              <p:par>
                                <p:cTn id="25" presetID="9" presetClass="entr" presetSubtype="0" fill="hold" grpId="0" nodeType="afterEffect">
                                  <p:stCondLst>
                                    <p:cond delay="200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dissolve">
                                      <p:cBhvr>
                                        <p:cTn id="27" dur="500"/>
                                        <p:tgtEl>
                                          <p:spTgt spid="137219">
                                            <p:txEl>
                                              <p:pRg st="4" end="4"/>
                                            </p:txEl>
                                          </p:spTgt>
                                        </p:tgtEl>
                                      </p:cBhvr>
                                    </p:animEffect>
                                  </p:childTnLst>
                                </p:cTn>
                              </p:par>
                            </p:childTnLst>
                          </p:cTn>
                        </p:par>
                        <p:par>
                          <p:cTn id="28" fill="hold">
                            <p:stCondLst>
                              <p:cond delay="14000"/>
                            </p:stCondLst>
                            <p:childTnLst>
                              <p:par>
                                <p:cTn id="29" presetID="9" presetClass="entr" presetSubtype="0" fill="hold" grpId="0" nodeType="afterEffect">
                                  <p:stCondLst>
                                    <p:cond delay="2000"/>
                                  </p:stCondLst>
                                  <p:childTnLst>
                                    <p:set>
                                      <p:cBhvr>
                                        <p:cTn id="30" dur="1" fill="hold">
                                          <p:stCondLst>
                                            <p:cond delay="0"/>
                                          </p:stCondLst>
                                        </p:cTn>
                                        <p:tgtEl>
                                          <p:spTgt spid="137219">
                                            <p:txEl>
                                              <p:pRg st="5" end="5"/>
                                            </p:txEl>
                                          </p:spTgt>
                                        </p:tgtEl>
                                        <p:attrNameLst>
                                          <p:attrName>style.visibility</p:attrName>
                                        </p:attrNameLst>
                                      </p:cBhvr>
                                      <p:to>
                                        <p:strVal val="visible"/>
                                      </p:to>
                                    </p:set>
                                    <p:animEffect transition="in" filter="dissolve">
                                      <p:cBhvr>
                                        <p:cTn id="31" dur="500"/>
                                        <p:tgtEl>
                                          <p:spTgt spid="137219">
                                            <p:txEl>
                                              <p:pRg st="5" end="5"/>
                                            </p:txEl>
                                          </p:spTgt>
                                        </p:tgtEl>
                                      </p:cBhvr>
                                    </p:animEffect>
                                  </p:childTnLst>
                                </p:cTn>
                              </p:par>
                            </p:childTnLst>
                          </p:cTn>
                        </p:par>
                        <p:par>
                          <p:cTn id="32" fill="hold">
                            <p:stCondLst>
                              <p:cond delay="16500"/>
                            </p:stCondLst>
                            <p:childTnLst>
                              <p:par>
                                <p:cTn id="33" presetID="9" presetClass="entr" presetSubtype="0" fill="hold" grpId="0" nodeType="afterEffect">
                                  <p:stCondLst>
                                    <p:cond delay="2000"/>
                                  </p:stCondLst>
                                  <p:childTnLst>
                                    <p:set>
                                      <p:cBhvr>
                                        <p:cTn id="34" dur="1" fill="hold">
                                          <p:stCondLst>
                                            <p:cond delay="0"/>
                                          </p:stCondLst>
                                        </p:cTn>
                                        <p:tgtEl>
                                          <p:spTgt spid="137219">
                                            <p:txEl>
                                              <p:pRg st="6" end="6"/>
                                            </p:txEl>
                                          </p:spTgt>
                                        </p:tgtEl>
                                        <p:attrNameLst>
                                          <p:attrName>style.visibility</p:attrName>
                                        </p:attrNameLst>
                                      </p:cBhvr>
                                      <p:to>
                                        <p:strVal val="visible"/>
                                      </p:to>
                                    </p:set>
                                    <p:animEffect transition="in" filter="dissolve">
                                      <p:cBhvr>
                                        <p:cTn id="35" dur="500"/>
                                        <p:tgtEl>
                                          <p:spTgt spid="137219">
                                            <p:txEl>
                                              <p:pRg st="6" end="6"/>
                                            </p:txEl>
                                          </p:spTgt>
                                        </p:tgtEl>
                                      </p:cBhvr>
                                    </p:animEffect>
                                  </p:childTnLst>
                                </p:cTn>
                              </p:par>
                            </p:childTnLst>
                          </p:cTn>
                        </p:par>
                        <p:par>
                          <p:cTn id="36" fill="hold">
                            <p:stCondLst>
                              <p:cond delay="19000"/>
                            </p:stCondLst>
                            <p:childTnLst>
                              <p:par>
                                <p:cTn id="37" presetID="9" presetClass="entr" presetSubtype="0" fill="hold" grpId="0" nodeType="afterEffect">
                                  <p:stCondLst>
                                    <p:cond delay="2000"/>
                                  </p:stCondLst>
                                  <p:childTnLst>
                                    <p:set>
                                      <p:cBhvr>
                                        <p:cTn id="38" dur="1" fill="hold">
                                          <p:stCondLst>
                                            <p:cond delay="0"/>
                                          </p:stCondLst>
                                        </p:cTn>
                                        <p:tgtEl>
                                          <p:spTgt spid="137219">
                                            <p:txEl>
                                              <p:pRg st="7" end="7"/>
                                            </p:txEl>
                                          </p:spTgt>
                                        </p:tgtEl>
                                        <p:attrNameLst>
                                          <p:attrName>style.visibility</p:attrName>
                                        </p:attrNameLst>
                                      </p:cBhvr>
                                      <p:to>
                                        <p:strVal val="visible"/>
                                      </p:to>
                                    </p:set>
                                    <p:animEffect transition="in" filter="dissolve">
                                      <p:cBhvr>
                                        <p:cTn id="39" dur="500"/>
                                        <p:tgtEl>
                                          <p:spTgt spid="137219">
                                            <p:txEl>
                                              <p:pRg st="7" end="7"/>
                                            </p:txEl>
                                          </p:spTgt>
                                        </p:tgtEl>
                                      </p:cBhvr>
                                    </p:animEffect>
                                  </p:childTnLst>
                                </p:cTn>
                              </p:par>
                            </p:childTnLst>
                          </p:cTn>
                        </p:par>
                        <p:par>
                          <p:cTn id="40" fill="hold">
                            <p:stCondLst>
                              <p:cond delay="21500"/>
                            </p:stCondLst>
                            <p:childTnLst>
                              <p:par>
                                <p:cTn id="41" presetID="9" presetClass="entr" presetSubtype="0" fill="hold" grpId="0" nodeType="afterEffect">
                                  <p:stCondLst>
                                    <p:cond delay="2000"/>
                                  </p:stCondLst>
                                  <p:childTnLst>
                                    <p:set>
                                      <p:cBhvr>
                                        <p:cTn id="42" dur="1" fill="hold">
                                          <p:stCondLst>
                                            <p:cond delay="0"/>
                                          </p:stCondLst>
                                        </p:cTn>
                                        <p:tgtEl>
                                          <p:spTgt spid="137219">
                                            <p:txEl>
                                              <p:pRg st="8" end="8"/>
                                            </p:txEl>
                                          </p:spTgt>
                                        </p:tgtEl>
                                        <p:attrNameLst>
                                          <p:attrName>style.visibility</p:attrName>
                                        </p:attrNameLst>
                                      </p:cBhvr>
                                      <p:to>
                                        <p:strVal val="visible"/>
                                      </p:to>
                                    </p:set>
                                    <p:animEffect transition="in" filter="dissolve">
                                      <p:cBhvr>
                                        <p:cTn id="43" dur="500"/>
                                        <p:tgtEl>
                                          <p:spTgt spid="137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build="p" bldLvl="3" autoUpdateAnimBg="0" advAuto="2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Odds Ratio</a:t>
            </a:r>
            <a:endParaRPr lang="en-GB" dirty="0"/>
          </a:p>
        </p:txBody>
      </p:sp>
      <p:pic>
        <p:nvPicPr>
          <p:cNvPr id="5" name="Picture 4"/>
          <p:cNvPicPr/>
          <p:nvPr/>
        </p:nvPicPr>
        <p:blipFill>
          <a:blip r:embed="rId2" cstate="print"/>
          <a:srcRect/>
          <a:stretch>
            <a:fillRect/>
          </a:stretch>
        </p:blipFill>
        <p:spPr bwMode="auto">
          <a:xfrm>
            <a:off x="1828800" y="1371600"/>
            <a:ext cx="5776062" cy="142483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295400" y="2971800"/>
            <a:ext cx="7452986" cy="16002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2362200" y="4724400"/>
            <a:ext cx="3310003" cy="156731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a:t>
            </a:r>
            <a:endParaRPr lang="en-GB" dirty="0"/>
          </a:p>
        </p:txBody>
      </p:sp>
      <p:sp>
        <p:nvSpPr>
          <p:cNvPr id="3" name="Content Placeholder 2"/>
          <p:cNvSpPr>
            <a:spLocks noGrp="1"/>
          </p:cNvSpPr>
          <p:nvPr>
            <p:ph idx="1"/>
          </p:nvPr>
        </p:nvSpPr>
        <p:spPr/>
        <p:txBody>
          <a:bodyPr>
            <a:normAutofit/>
          </a:bodyPr>
          <a:lstStyle/>
          <a:p>
            <a:pPr lvl="0"/>
            <a:r>
              <a:rPr lang="en-US" dirty="0"/>
              <a:t>There was a significant association between the type of training and whether or not cats would dance </a:t>
            </a:r>
            <a:r>
              <a:rPr lang="en-US" i="1" dirty="0">
                <a:sym typeface="Symbol"/>
              </a:rPr>
              <a:t></a:t>
            </a:r>
            <a:r>
              <a:rPr lang="en-US" baseline="30000" dirty="0" smtClean="0"/>
              <a:t>2</a:t>
            </a:r>
            <a:r>
              <a:rPr lang="en-US" dirty="0" smtClean="0"/>
              <a:t>(1</a:t>
            </a:r>
            <a:r>
              <a:rPr lang="en-US" dirty="0"/>
              <a:t>) = 25.36, </a:t>
            </a:r>
            <a:r>
              <a:rPr lang="en-US" i="1" dirty="0"/>
              <a:t>p </a:t>
            </a:r>
            <a:r>
              <a:rPr lang="en-US" dirty="0"/>
              <a:t>&lt; .001. This seems to represent the fact that, based on the odds ratio, the odds of cats dancing were 6.58 (2.84, 16.43) times higher if they were trained with food than if trained with affection.</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Loglinear</a:t>
            </a:r>
            <a:r>
              <a:rPr lang="en-GB" dirty="0" smtClean="0"/>
              <a:t> Analysis</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When?</a:t>
            </a:r>
          </a:p>
          <a:p>
            <a:pPr lvl="1"/>
            <a:r>
              <a:rPr lang="en-US" dirty="0" smtClean="0"/>
              <a:t>To look for associations between three or more categorical variables</a:t>
            </a:r>
          </a:p>
          <a:p>
            <a:r>
              <a:rPr lang="en-US" dirty="0" smtClean="0"/>
              <a:t>Example: dancing dogs</a:t>
            </a:r>
          </a:p>
          <a:p>
            <a:pPr lvl="1"/>
            <a:r>
              <a:rPr lang="en-US" dirty="0" smtClean="0"/>
              <a:t>Same example as before but with data from 70 dogs.</a:t>
            </a:r>
          </a:p>
          <a:p>
            <a:pPr lvl="1"/>
            <a:r>
              <a:rPr lang="en-US" dirty="0" smtClean="0"/>
              <a:t>Animal</a:t>
            </a:r>
          </a:p>
          <a:p>
            <a:pPr lvl="2"/>
            <a:r>
              <a:rPr lang="en-US" dirty="0" smtClean="0"/>
              <a:t>Dog or cat</a:t>
            </a:r>
          </a:p>
          <a:p>
            <a:pPr lvl="1"/>
            <a:r>
              <a:rPr lang="en-US" dirty="0" smtClean="0"/>
              <a:t>Training</a:t>
            </a:r>
          </a:p>
          <a:p>
            <a:pPr lvl="2"/>
            <a:r>
              <a:rPr lang="en-US" dirty="0" smtClean="0"/>
              <a:t>Food as reward or affection as reward</a:t>
            </a:r>
          </a:p>
          <a:p>
            <a:pPr lvl="1"/>
            <a:r>
              <a:rPr lang="en-US" dirty="0" smtClean="0"/>
              <a:t>Dance</a:t>
            </a:r>
          </a:p>
          <a:p>
            <a:pPr lvl="2"/>
            <a:r>
              <a:rPr lang="en-US" dirty="0" smtClean="0"/>
              <a:t>Did they dance or not?</a:t>
            </a:r>
          </a:p>
          <a:p>
            <a:pPr lvl="1"/>
            <a:r>
              <a:rPr lang="en-US" dirty="0" smtClean="0"/>
              <a:t>Outcome:</a:t>
            </a:r>
          </a:p>
          <a:p>
            <a:pPr lvl="2"/>
            <a:r>
              <a:rPr lang="en-US" dirty="0" smtClean="0"/>
              <a:t>Frequency of animals </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a:xfrm>
            <a:off x="928662" y="1600200"/>
            <a:ext cx="7758138" cy="4191000"/>
          </a:xfrm>
        </p:spPr>
        <p:txBody>
          <a:bodyPr>
            <a:normAutofit fontScale="92500" lnSpcReduction="10000"/>
          </a:bodyPr>
          <a:lstStyle/>
          <a:p>
            <a:r>
              <a:rPr lang="en-GB" dirty="0" smtClean="0"/>
              <a:t>Our model has three predictors and their associated interactions:</a:t>
            </a:r>
          </a:p>
          <a:p>
            <a:pPr lvl="1"/>
            <a:r>
              <a:rPr lang="en-GB" dirty="0" smtClean="0"/>
              <a:t>Animal, Training, Dance, Animal × Training, Animal × Dance, Dance × Training, Animal × Training × Dance</a:t>
            </a:r>
          </a:p>
          <a:p>
            <a:r>
              <a:rPr lang="en-GB" dirty="0" smtClean="0"/>
              <a:t>Such a linear model can be expressed as:</a:t>
            </a:r>
          </a:p>
          <a:p>
            <a:pPr>
              <a:buNone/>
            </a:pPr>
            <a:endParaRPr lang="en-GB" dirty="0" smtClean="0"/>
          </a:p>
          <a:p>
            <a:r>
              <a:rPr lang="en-GB" dirty="0" smtClean="0"/>
              <a:t>A </a:t>
            </a:r>
            <a:r>
              <a:rPr lang="en-GB" dirty="0" err="1" smtClean="0"/>
              <a:t>loglinear</a:t>
            </a:r>
            <a:r>
              <a:rPr lang="en-GB" dirty="0" smtClean="0"/>
              <a:t> Model can also be expressed like this, but the outcome is a log value:</a:t>
            </a:r>
          </a:p>
          <a:p>
            <a:endParaRPr lang="en-GB" dirty="0" smtClean="0"/>
          </a:p>
          <a:p>
            <a:endParaRPr lang="en-GB" dirty="0" smtClean="0"/>
          </a:p>
          <a:p>
            <a:endParaRPr lang="en-GB" dirty="0" smtClean="0"/>
          </a:p>
        </p:txBody>
      </p:sp>
      <p:grpSp>
        <p:nvGrpSpPr>
          <p:cNvPr id="80900" name="Group 4"/>
          <p:cNvGrpSpPr>
            <a:grpSpLocks noChangeAspect="1"/>
          </p:cNvGrpSpPr>
          <p:nvPr/>
        </p:nvGrpSpPr>
        <p:grpSpPr bwMode="auto">
          <a:xfrm>
            <a:off x="1219200" y="4178300"/>
            <a:ext cx="7578725" cy="495300"/>
            <a:chOff x="768" y="2632"/>
            <a:chExt cx="4774" cy="312"/>
          </a:xfrm>
        </p:grpSpPr>
        <p:sp>
          <p:nvSpPr>
            <p:cNvPr id="80899" name="AutoShape 3"/>
            <p:cNvSpPr>
              <a:spLocks noChangeAspect="1" noChangeArrowheads="1" noTextEdit="1"/>
            </p:cNvSpPr>
            <p:nvPr/>
          </p:nvSpPr>
          <p:spPr bwMode="auto">
            <a:xfrm>
              <a:off x="768" y="2688"/>
              <a:ext cx="4760" cy="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01" name="Rectangle 5"/>
            <p:cNvSpPr>
              <a:spLocks noChangeArrowheads="1"/>
            </p:cNvSpPr>
            <p:nvPr/>
          </p:nvSpPr>
          <p:spPr bwMode="auto">
            <a:xfrm>
              <a:off x="1666" y="2632"/>
              <a:ext cx="147" cy="3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02" name="Rectangle 6"/>
            <p:cNvSpPr>
              <a:spLocks noChangeArrowheads="1"/>
            </p:cNvSpPr>
            <p:nvPr/>
          </p:nvSpPr>
          <p:spPr bwMode="auto">
            <a:xfrm>
              <a:off x="5191" y="2632"/>
              <a:ext cx="147" cy="3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03" name="Rectangle 7"/>
            <p:cNvSpPr>
              <a:spLocks noChangeArrowheads="1"/>
            </p:cNvSpPr>
            <p:nvPr/>
          </p:nvSpPr>
          <p:spPr bwMode="auto">
            <a:xfrm>
              <a:off x="5461" y="2799"/>
              <a:ext cx="65"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Book Antiqua" pitchFamily="18" charset="0"/>
                </a:rPr>
                <a:t>i</a:t>
              </a:r>
              <a:endParaRPr kumimoji="0" lang="en-US" sz="1800" b="0" i="0" u="none" strike="noStrike" cap="none" normalizeH="0" baseline="0" smtClean="0">
                <a:ln>
                  <a:noFill/>
                </a:ln>
                <a:solidFill>
                  <a:schemeClr val="tx1"/>
                </a:solidFill>
                <a:effectLst/>
                <a:latin typeface="Arial" pitchFamily="34" charset="0"/>
              </a:endParaRPr>
            </a:p>
          </p:txBody>
        </p:sp>
        <p:sp>
          <p:nvSpPr>
            <p:cNvPr id="80904" name="Rectangle 8"/>
            <p:cNvSpPr>
              <a:spLocks noChangeArrowheads="1"/>
            </p:cNvSpPr>
            <p:nvPr/>
          </p:nvSpPr>
          <p:spPr bwMode="auto">
            <a:xfrm>
              <a:off x="1454" y="2799"/>
              <a:ext cx="65"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Book Antiqua" pitchFamily="18" charset="0"/>
                </a:rPr>
                <a:t>i</a:t>
              </a:r>
              <a:endParaRPr kumimoji="0" lang="en-US" sz="1800" b="0" i="0" u="none" strike="noStrike" cap="none" normalizeH="0" baseline="0" smtClean="0">
                <a:ln>
                  <a:noFill/>
                </a:ln>
                <a:solidFill>
                  <a:schemeClr val="tx1"/>
                </a:solidFill>
                <a:effectLst/>
                <a:latin typeface="Arial" pitchFamily="34" charset="0"/>
              </a:endParaRPr>
            </a:p>
          </p:txBody>
        </p:sp>
        <p:sp>
          <p:nvSpPr>
            <p:cNvPr id="80905" name="Rectangle 9"/>
            <p:cNvSpPr>
              <a:spLocks noChangeArrowheads="1"/>
            </p:cNvSpPr>
            <p:nvPr/>
          </p:nvSpPr>
          <p:spPr bwMode="auto">
            <a:xfrm>
              <a:off x="4716"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06" name="Rectangle 10"/>
            <p:cNvSpPr>
              <a:spLocks noChangeArrowheads="1"/>
            </p:cNvSpPr>
            <p:nvPr/>
          </p:nvSpPr>
          <p:spPr bwMode="auto">
            <a:xfrm>
              <a:off x="4220"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07" name="Rectangle 11"/>
            <p:cNvSpPr>
              <a:spLocks noChangeArrowheads="1"/>
            </p:cNvSpPr>
            <p:nvPr/>
          </p:nvSpPr>
          <p:spPr bwMode="auto">
            <a:xfrm>
              <a:off x="3700"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08" name="Rectangle 12"/>
            <p:cNvSpPr>
              <a:spLocks noChangeArrowheads="1"/>
            </p:cNvSpPr>
            <p:nvPr/>
          </p:nvSpPr>
          <p:spPr bwMode="auto">
            <a:xfrm>
              <a:off x="3193"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09" name="Rectangle 13"/>
            <p:cNvSpPr>
              <a:spLocks noChangeArrowheads="1"/>
            </p:cNvSpPr>
            <p:nvPr/>
          </p:nvSpPr>
          <p:spPr bwMode="auto">
            <a:xfrm>
              <a:off x="2795"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10" name="Rectangle 14"/>
            <p:cNvSpPr>
              <a:spLocks noChangeArrowheads="1"/>
            </p:cNvSpPr>
            <p:nvPr/>
          </p:nvSpPr>
          <p:spPr bwMode="auto">
            <a:xfrm>
              <a:off x="2411"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11" name="Rectangle 15"/>
            <p:cNvSpPr>
              <a:spLocks noChangeArrowheads="1"/>
            </p:cNvSpPr>
            <p:nvPr/>
          </p:nvSpPr>
          <p:spPr bwMode="auto">
            <a:xfrm>
              <a:off x="2006"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12" name="Rectangle 16"/>
            <p:cNvSpPr>
              <a:spLocks noChangeArrowheads="1"/>
            </p:cNvSpPr>
            <p:nvPr/>
          </p:nvSpPr>
          <p:spPr bwMode="auto">
            <a:xfrm>
              <a:off x="1712" y="2700"/>
              <a:ext cx="138" cy="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13" name="Rectangle 17"/>
            <p:cNvSpPr>
              <a:spLocks noChangeArrowheads="1"/>
            </p:cNvSpPr>
            <p:nvPr/>
          </p:nvSpPr>
          <p:spPr bwMode="auto">
            <a:xfrm>
              <a:off x="5376" y="2687"/>
              <a:ext cx="166"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rgbClr val="000000"/>
                  </a:solidFill>
                  <a:effectLst/>
                  <a:latin typeface="Symbol" pitchFamily="18" charset="2"/>
                </a:rPr>
                <a:t>e</a:t>
              </a:r>
              <a:endParaRPr kumimoji="0" lang="en-US" sz="1800" b="0" i="0" u="none" strike="noStrike" cap="none" normalizeH="0" baseline="0" smtClean="0">
                <a:ln>
                  <a:noFill/>
                </a:ln>
                <a:solidFill>
                  <a:schemeClr val="tx1"/>
                </a:solidFill>
                <a:effectLst/>
                <a:latin typeface="Arial" pitchFamily="34" charset="0"/>
              </a:endParaRPr>
            </a:p>
          </p:txBody>
        </p:sp>
        <p:sp>
          <p:nvSpPr>
            <p:cNvPr id="80914" name="Rectangle 18"/>
            <p:cNvSpPr>
              <a:spLocks noChangeArrowheads="1"/>
            </p:cNvSpPr>
            <p:nvPr/>
          </p:nvSpPr>
          <p:spPr bwMode="auto">
            <a:xfrm>
              <a:off x="5261"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15" name="Rectangle 19"/>
            <p:cNvSpPr>
              <a:spLocks noChangeArrowheads="1"/>
            </p:cNvSpPr>
            <p:nvPr/>
          </p:nvSpPr>
          <p:spPr bwMode="auto">
            <a:xfrm>
              <a:off x="4596"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16" name="Rectangle 20"/>
            <p:cNvSpPr>
              <a:spLocks noChangeArrowheads="1"/>
            </p:cNvSpPr>
            <p:nvPr/>
          </p:nvSpPr>
          <p:spPr bwMode="auto">
            <a:xfrm>
              <a:off x="4100"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17" name="Rectangle 21"/>
            <p:cNvSpPr>
              <a:spLocks noChangeArrowheads="1"/>
            </p:cNvSpPr>
            <p:nvPr/>
          </p:nvSpPr>
          <p:spPr bwMode="auto">
            <a:xfrm>
              <a:off x="3580"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18" name="Rectangle 22"/>
            <p:cNvSpPr>
              <a:spLocks noChangeArrowheads="1"/>
            </p:cNvSpPr>
            <p:nvPr/>
          </p:nvSpPr>
          <p:spPr bwMode="auto">
            <a:xfrm>
              <a:off x="3074"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19" name="Rectangle 23"/>
            <p:cNvSpPr>
              <a:spLocks noChangeArrowheads="1"/>
            </p:cNvSpPr>
            <p:nvPr/>
          </p:nvSpPr>
          <p:spPr bwMode="auto">
            <a:xfrm>
              <a:off x="2675"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20" name="Rectangle 24"/>
            <p:cNvSpPr>
              <a:spLocks noChangeArrowheads="1"/>
            </p:cNvSpPr>
            <p:nvPr/>
          </p:nvSpPr>
          <p:spPr bwMode="auto">
            <a:xfrm>
              <a:off x="2291"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21" name="Rectangle 25"/>
            <p:cNvSpPr>
              <a:spLocks noChangeArrowheads="1"/>
            </p:cNvSpPr>
            <p:nvPr/>
          </p:nvSpPr>
          <p:spPr bwMode="auto">
            <a:xfrm>
              <a:off x="1886"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22" name="Rectangle 26"/>
            <p:cNvSpPr>
              <a:spLocks noChangeArrowheads="1"/>
            </p:cNvSpPr>
            <p:nvPr/>
          </p:nvSpPr>
          <p:spPr bwMode="auto">
            <a:xfrm>
              <a:off x="1541" y="2687"/>
              <a:ext cx="184" cy="2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23" name="Rectangle 27"/>
            <p:cNvSpPr>
              <a:spLocks noChangeArrowheads="1"/>
            </p:cNvSpPr>
            <p:nvPr/>
          </p:nvSpPr>
          <p:spPr bwMode="auto">
            <a:xfrm>
              <a:off x="4846" y="2694"/>
              <a:ext cx="324"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ABC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4" name="Rectangle 28"/>
            <p:cNvSpPr>
              <a:spLocks noChangeArrowheads="1"/>
            </p:cNvSpPr>
            <p:nvPr/>
          </p:nvSpPr>
          <p:spPr bwMode="auto">
            <a:xfrm>
              <a:off x="4351" y="2694"/>
              <a:ext cx="207"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BC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5" name="Rectangle 29"/>
            <p:cNvSpPr>
              <a:spLocks noChangeArrowheads="1"/>
            </p:cNvSpPr>
            <p:nvPr/>
          </p:nvSpPr>
          <p:spPr bwMode="auto">
            <a:xfrm>
              <a:off x="3828" y="2694"/>
              <a:ext cx="225"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AC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6" name="Rectangle 30"/>
            <p:cNvSpPr>
              <a:spLocks noChangeArrowheads="1"/>
            </p:cNvSpPr>
            <p:nvPr/>
          </p:nvSpPr>
          <p:spPr bwMode="auto">
            <a:xfrm>
              <a:off x="3325" y="2694"/>
              <a:ext cx="21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AB</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7" name="Rectangle 31"/>
            <p:cNvSpPr>
              <a:spLocks noChangeArrowheads="1"/>
            </p:cNvSpPr>
            <p:nvPr/>
          </p:nvSpPr>
          <p:spPr bwMode="auto">
            <a:xfrm>
              <a:off x="2926" y="2694"/>
              <a:ext cx="108"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8" name="Rectangle 32"/>
            <p:cNvSpPr>
              <a:spLocks noChangeArrowheads="1"/>
            </p:cNvSpPr>
            <p:nvPr/>
          </p:nvSpPr>
          <p:spPr bwMode="auto">
            <a:xfrm>
              <a:off x="2546" y="2694"/>
              <a:ext cx="99"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B</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29" name="Rectangle 33"/>
            <p:cNvSpPr>
              <a:spLocks noChangeArrowheads="1"/>
            </p:cNvSpPr>
            <p:nvPr/>
          </p:nvSpPr>
          <p:spPr bwMode="auto">
            <a:xfrm>
              <a:off x="2132" y="2694"/>
              <a:ext cx="117"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Book Antiqua" pitchFamily="18" charset="0"/>
                </a:rPr>
                <a:t>A</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30" name="Rectangle 34"/>
            <p:cNvSpPr>
              <a:spLocks noChangeArrowheads="1"/>
            </p:cNvSpPr>
            <p:nvPr/>
          </p:nvSpPr>
          <p:spPr bwMode="auto">
            <a:xfrm>
              <a:off x="795" y="2694"/>
              <a:ext cx="721" cy="2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Book Antiqua" pitchFamily="18" charset="0"/>
                </a:rPr>
                <a:t>Outcome</a:t>
              </a:r>
              <a:endParaRPr kumimoji="0" lang="en-US" sz="1800" b="0" i="0" u="none" strike="noStrike" cap="none" normalizeH="0" baseline="0" smtClean="0">
                <a:ln>
                  <a:noFill/>
                </a:ln>
                <a:solidFill>
                  <a:schemeClr val="tx1"/>
                </a:solidFill>
                <a:effectLst/>
                <a:latin typeface="Arial" pitchFamily="34" charset="0"/>
              </a:endParaRPr>
            </a:p>
          </p:txBody>
        </p:sp>
        <p:sp>
          <p:nvSpPr>
            <p:cNvPr id="80931" name="Rectangle 35"/>
            <p:cNvSpPr>
              <a:spLocks noChangeArrowheads="1"/>
            </p:cNvSpPr>
            <p:nvPr/>
          </p:nvSpPr>
          <p:spPr bwMode="auto">
            <a:xfrm>
              <a:off x="4790"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7</a:t>
              </a:r>
              <a:endParaRPr kumimoji="0" lang="en-US" sz="1800" b="0" i="0" u="none" strike="noStrike" cap="none" normalizeH="0" baseline="0" smtClean="0">
                <a:ln>
                  <a:noFill/>
                </a:ln>
                <a:solidFill>
                  <a:schemeClr val="tx1"/>
                </a:solidFill>
                <a:effectLst/>
                <a:latin typeface="Arial" pitchFamily="34" charset="0"/>
              </a:endParaRPr>
            </a:p>
          </p:txBody>
        </p:sp>
        <p:sp>
          <p:nvSpPr>
            <p:cNvPr id="80932" name="Rectangle 36"/>
            <p:cNvSpPr>
              <a:spLocks noChangeArrowheads="1"/>
            </p:cNvSpPr>
            <p:nvPr/>
          </p:nvSpPr>
          <p:spPr bwMode="auto">
            <a:xfrm>
              <a:off x="4296"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80933" name="Rectangle 37"/>
            <p:cNvSpPr>
              <a:spLocks noChangeArrowheads="1"/>
            </p:cNvSpPr>
            <p:nvPr/>
          </p:nvSpPr>
          <p:spPr bwMode="auto">
            <a:xfrm>
              <a:off x="3776"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80934" name="Rectangle 38"/>
            <p:cNvSpPr>
              <a:spLocks noChangeArrowheads="1"/>
            </p:cNvSpPr>
            <p:nvPr/>
          </p:nvSpPr>
          <p:spPr bwMode="auto">
            <a:xfrm>
              <a:off x="3272"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80935" name="Rectangle 39"/>
            <p:cNvSpPr>
              <a:spLocks noChangeArrowheads="1"/>
            </p:cNvSpPr>
            <p:nvPr/>
          </p:nvSpPr>
          <p:spPr bwMode="auto">
            <a:xfrm>
              <a:off x="2872"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80936" name="Rectangle 40"/>
            <p:cNvSpPr>
              <a:spLocks noChangeArrowheads="1"/>
            </p:cNvSpPr>
            <p:nvPr/>
          </p:nvSpPr>
          <p:spPr bwMode="auto">
            <a:xfrm>
              <a:off x="2488"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80937" name="Rectangle 41"/>
            <p:cNvSpPr>
              <a:spLocks noChangeArrowheads="1"/>
            </p:cNvSpPr>
            <p:nvPr/>
          </p:nvSpPr>
          <p:spPr bwMode="auto">
            <a:xfrm>
              <a:off x="2081"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80938" name="Rectangle 42"/>
            <p:cNvSpPr>
              <a:spLocks noChangeArrowheads="1"/>
            </p:cNvSpPr>
            <p:nvPr/>
          </p:nvSpPr>
          <p:spPr bwMode="auto">
            <a:xfrm>
              <a:off x="1788" y="2795"/>
              <a:ext cx="91" cy="1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Book Antiqua"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80941" name="Group 45"/>
          <p:cNvGrpSpPr>
            <a:grpSpLocks noChangeAspect="1"/>
          </p:cNvGrpSpPr>
          <p:nvPr/>
        </p:nvGrpSpPr>
        <p:grpSpPr bwMode="auto">
          <a:xfrm>
            <a:off x="1066800" y="5548313"/>
            <a:ext cx="7554913" cy="568325"/>
            <a:chOff x="672" y="3495"/>
            <a:chExt cx="4759" cy="358"/>
          </a:xfrm>
        </p:grpSpPr>
        <p:sp>
          <p:nvSpPr>
            <p:cNvPr id="80940" name="AutoShape 44"/>
            <p:cNvSpPr>
              <a:spLocks noChangeAspect="1" noChangeArrowheads="1" noTextEdit="1"/>
            </p:cNvSpPr>
            <p:nvPr/>
          </p:nvSpPr>
          <p:spPr bwMode="auto">
            <a:xfrm>
              <a:off x="672" y="3600"/>
              <a:ext cx="4690" cy="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942" name="Rectangle 46"/>
            <p:cNvSpPr>
              <a:spLocks noChangeArrowheads="1"/>
            </p:cNvSpPr>
            <p:nvPr/>
          </p:nvSpPr>
          <p:spPr bwMode="auto">
            <a:xfrm>
              <a:off x="822" y="3495"/>
              <a:ext cx="126" cy="3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43" name="Rectangle 47"/>
            <p:cNvSpPr>
              <a:spLocks noChangeArrowheads="1"/>
            </p:cNvSpPr>
            <p:nvPr/>
          </p:nvSpPr>
          <p:spPr bwMode="auto">
            <a:xfrm>
              <a:off x="1086" y="3495"/>
              <a:ext cx="126" cy="3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44" name="Rectangle 48"/>
            <p:cNvSpPr>
              <a:spLocks noChangeArrowheads="1"/>
            </p:cNvSpPr>
            <p:nvPr/>
          </p:nvSpPr>
          <p:spPr bwMode="auto">
            <a:xfrm>
              <a:off x="1255" y="3495"/>
              <a:ext cx="126" cy="3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45" name="Rectangle 49"/>
            <p:cNvSpPr>
              <a:spLocks noChangeArrowheads="1"/>
            </p:cNvSpPr>
            <p:nvPr/>
          </p:nvSpPr>
          <p:spPr bwMode="auto">
            <a:xfrm>
              <a:off x="4812" y="3495"/>
              <a:ext cx="126" cy="3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Symbol" pitchFamily="18" charset="2"/>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46" name="Rectangle 50"/>
            <p:cNvSpPr>
              <a:spLocks noChangeArrowheads="1"/>
            </p:cNvSpPr>
            <p:nvPr/>
          </p:nvSpPr>
          <p:spPr bwMode="auto">
            <a:xfrm>
              <a:off x="5096" y="3501"/>
              <a:ext cx="126" cy="3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47" name="Rectangle 51"/>
            <p:cNvSpPr>
              <a:spLocks noChangeArrowheads="1"/>
            </p:cNvSpPr>
            <p:nvPr/>
          </p:nvSpPr>
          <p:spPr bwMode="auto">
            <a:xfrm>
              <a:off x="5305" y="3501"/>
              <a:ext cx="126" cy="3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48" name="Rectangle 52"/>
            <p:cNvSpPr>
              <a:spLocks noChangeArrowheads="1"/>
            </p:cNvSpPr>
            <p:nvPr/>
          </p:nvSpPr>
          <p:spPr bwMode="auto">
            <a:xfrm>
              <a:off x="5198" y="3697"/>
              <a:ext cx="119"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Book Antiqua" pitchFamily="18" charset="0"/>
                </a:rPr>
                <a:t>ijk</a:t>
              </a:r>
              <a:endParaRPr kumimoji="0" lang="en-US" sz="1800" b="0" i="0" u="none" strike="noStrike" cap="none" normalizeH="0" baseline="0" smtClean="0">
                <a:ln>
                  <a:noFill/>
                </a:ln>
                <a:solidFill>
                  <a:schemeClr val="tx1"/>
                </a:solidFill>
                <a:effectLst/>
                <a:latin typeface="Arial" pitchFamily="34" charset="0"/>
              </a:endParaRPr>
            </a:p>
          </p:txBody>
        </p:sp>
        <p:sp>
          <p:nvSpPr>
            <p:cNvPr id="80949" name="Rectangle 53"/>
            <p:cNvSpPr>
              <a:spLocks noChangeArrowheads="1"/>
            </p:cNvSpPr>
            <p:nvPr/>
          </p:nvSpPr>
          <p:spPr bwMode="auto">
            <a:xfrm>
              <a:off x="4289"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0" name="Rectangle 54"/>
            <p:cNvSpPr>
              <a:spLocks noChangeArrowheads="1"/>
            </p:cNvSpPr>
            <p:nvPr/>
          </p:nvSpPr>
          <p:spPr bwMode="auto">
            <a:xfrm>
              <a:off x="3767"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1" name="Rectangle 55"/>
            <p:cNvSpPr>
              <a:spLocks noChangeArrowheads="1"/>
            </p:cNvSpPr>
            <p:nvPr/>
          </p:nvSpPr>
          <p:spPr bwMode="auto">
            <a:xfrm>
              <a:off x="3224"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2" name="Rectangle 56"/>
            <p:cNvSpPr>
              <a:spLocks noChangeArrowheads="1"/>
            </p:cNvSpPr>
            <p:nvPr/>
          </p:nvSpPr>
          <p:spPr bwMode="auto">
            <a:xfrm>
              <a:off x="2725"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3" name="Rectangle 57"/>
            <p:cNvSpPr>
              <a:spLocks noChangeArrowheads="1"/>
            </p:cNvSpPr>
            <p:nvPr/>
          </p:nvSpPr>
          <p:spPr bwMode="auto">
            <a:xfrm>
              <a:off x="2312"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4" name="Rectangle 58"/>
            <p:cNvSpPr>
              <a:spLocks noChangeArrowheads="1"/>
            </p:cNvSpPr>
            <p:nvPr/>
          </p:nvSpPr>
          <p:spPr bwMode="auto">
            <a:xfrm>
              <a:off x="1936"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5" name="Rectangle 59"/>
            <p:cNvSpPr>
              <a:spLocks noChangeArrowheads="1"/>
            </p:cNvSpPr>
            <p:nvPr/>
          </p:nvSpPr>
          <p:spPr bwMode="auto">
            <a:xfrm>
              <a:off x="1540"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6" name="Rectangle 60"/>
            <p:cNvSpPr>
              <a:spLocks noChangeArrowheads="1"/>
            </p:cNvSpPr>
            <p:nvPr/>
          </p:nvSpPr>
          <p:spPr bwMode="auto">
            <a:xfrm>
              <a:off x="1288" y="3611"/>
              <a:ext cx="121"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80957" name="Rectangle 61"/>
            <p:cNvSpPr>
              <a:spLocks noChangeArrowheads="1"/>
            </p:cNvSpPr>
            <p:nvPr/>
          </p:nvSpPr>
          <p:spPr bwMode="auto">
            <a:xfrm>
              <a:off x="5125" y="3599"/>
              <a:ext cx="145"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Symbol" pitchFamily="18" charset="2"/>
                </a:rPr>
                <a:t>e</a:t>
              </a:r>
              <a:endParaRPr kumimoji="0" lang="en-US" sz="1800" b="0" i="0" u="none" strike="noStrike" cap="none" normalizeH="0" baseline="0" smtClean="0">
                <a:ln>
                  <a:noFill/>
                </a:ln>
                <a:solidFill>
                  <a:schemeClr val="tx1"/>
                </a:solidFill>
                <a:effectLst/>
                <a:latin typeface="Arial" pitchFamily="34" charset="0"/>
              </a:endParaRPr>
            </a:p>
          </p:txBody>
        </p:sp>
        <p:sp>
          <p:nvSpPr>
            <p:cNvPr id="80958" name="Rectangle 62"/>
            <p:cNvSpPr>
              <a:spLocks noChangeArrowheads="1"/>
            </p:cNvSpPr>
            <p:nvPr/>
          </p:nvSpPr>
          <p:spPr bwMode="auto">
            <a:xfrm>
              <a:off x="4969" y="3606"/>
              <a:ext cx="184" cy="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8" charset="0"/>
                </a:rPr>
                <a:t>ln</a:t>
              </a:r>
              <a:endParaRPr kumimoji="0" lang="en-US" sz="1800" b="0" i="0" u="none" strike="noStrike" cap="none" normalizeH="0" baseline="0" smtClean="0">
                <a:ln>
                  <a:noFill/>
                </a:ln>
                <a:solidFill>
                  <a:schemeClr val="tx1"/>
                </a:solidFill>
                <a:effectLst/>
                <a:latin typeface="Arial" pitchFamily="34" charset="0"/>
              </a:endParaRPr>
            </a:p>
          </p:txBody>
        </p:sp>
        <p:sp>
          <p:nvSpPr>
            <p:cNvPr id="80959" name="Rectangle 63"/>
            <p:cNvSpPr>
              <a:spLocks noChangeArrowheads="1"/>
            </p:cNvSpPr>
            <p:nvPr/>
          </p:nvSpPr>
          <p:spPr bwMode="auto">
            <a:xfrm>
              <a:off x="4401" y="3606"/>
              <a:ext cx="291"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ABC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0" name="Rectangle 64"/>
            <p:cNvSpPr>
              <a:spLocks noChangeArrowheads="1"/>
            </p:cNvSpPr>
            <p:nvPr/>
          </p:nvSpPr>
          <p:spPr bwMode="auto">
            <a:xfrm>
              <a:off x="3880" y="3606"/>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BC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1" name="Rectangle 65"/>
            <p:cNvSpPr>
              <a:spLocks noChangeArrowheads="1"/>
            </p:cNvSpPr>
            <p:nvPr/>
          </p:nvSpPr>
          <p:spPr bwMode="auto">
            <a:xfrm>
              <a:off x="3335" y="3606"/>
              <a:ext cx="20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AC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2" name="Rectangle 66"/>
            <p:cNvSpPr>
              <a:spLocks noChangeArrowheads="1"/>
            </p:cNvSpPr>
            <p:nvPr/>
          </p:nvSpPr>
          <p:spPr bwMode="auto">
            <a:xfrm>
              <a:off x="2838" y="3606"/>
              <a:ext cx="19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AB</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3" name="Rectangle 67"/>
            <p:cNvSpPr>
              <a:spLocks noChangeArrowheads="1"/>
            </p:cNvSpPr>
            <p:nvPr/>
          </p:nvSpPr>
          <p:spPr bwMode="auto">
            <a:xfrm>
              <a:off x="2425" y="3606"/>
              <a:ext cx="9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C</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4" name="Rectangle 68"/>
            <p:cNvSpPr>
              <a:spLocks noChangeArrowheads="1"/>
            </p:cNvSpPr>
            <p:nvPr/>
          </p:nvSpPr>
          <p:spPr bwMode="auto">
            <a:xfrm>
              <a:off x="2051" y="3606"/>
              <a:ext cx="8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B</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5" name="Rectangle 69"/>
            <p:cNvSpPr>
              <a:spLocks noChangeArrowheads="1"/>
            </p:cNvSpPr>
            <p:nvPr/>
          </p:nvSpPr>
          <p:spPr bwMode="auto">
            <a:xfrm>
              <a:off x="1648" y="3606"/>
              <a:ext cx="10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A</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6" name="Rectangle 70"/>
            <p:cNvSpPr>
              <a:spLocks noChangeArrowheads="1"/>
            </p:cNvSpPr>
            <p:nvPr/>
          </p:nvSpPr>
          <p:spPr bwMode="auto">
            <a:xfrm>
              <a:off x="855" y="3606"/>
              <a:ext cx="11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Book Antiqua" pitchFamily="18" charset="0"/>
                </a:rPr>
                <a:t>O</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7" name="Rectangle 71"/>
            <p:cNvSpPr>
              <a:spLocks noChangeArrowheads="1"/>
            </p:cNvSpPr>
            <p:nvPr/>
          </p:nvSpPr>
          <p:spPr bwMode="auto">
            <a:xfrm>
              <a:off x="695" y="3606"/>
              <a:ext cx="184" cy="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8" charset="0"/>
                </a:rPr>
                <a:t>ln</a:t>
              </a:r>
              <a:endParaRPr kumimoji="0" lang="en-US" sz="1800" b="0" i="0" u="none" strike="noStrike" cap="none" normalizeH="0" baseline="0" smtClean="0">
                <a:ln>
                  <a:noFill/>
                </a:ln>
                <a:solidFill>
                  <a:schemeClr val="tx1"/>
                </a:solidFill>
                <a:effectLst/>
                <a:latin typeface="Arial" pitchFamily="34" charset="0"/>
              </a:endParaRPr>
            </a:p>
          </p:txBody>
        </p:sp>
        <p:sp>
          <p:nvSpPr>
            <p:cNvPr id="80968" name="Rectangle 72"/>
            <p:cNvSpPr>
              <a:spLocks noChangeArrowheads="1"/>
            </p:cNvSpPr>
            <p:nvPr/>
          </p:nvSpPr>
          <p:spPr bwMode="auto">
            <a:xfrm>
              <a:off x="4697" y="3696"/>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ijk</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69" name="Rectangle 73"/>
            <p:cNvSpPr>
              <a:spLocks noChangeArrowheads="1"/>
            </p:cNvSpPr>
            <p:nvPr/>
          </p:nvSpPr>
          <p:spPr bwMode="auto">
            <a:xfrm>
              <a:off x="4353"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7</a:t>
              </a:r>
              <a:endParaRPr kumimoji="0" lang="en-US" sz="1800" b="0" i="0" u="none" strike="noStrike" cap="none" normalizeH="0" baseline="0" smtClean="0">
                <a:ln>
                  <a:noFill/>
                </a:ln>
                <a:solidFill>
                  <a:schemeClr val="tx1"/>
                </a:solidFill>
                <a:effectLst/>
                <a:latin typeface="Arial" pitchFamily="34" charset="0"/>
              </a:endParaRPr>
            </a:p>
          </p:txBody>
        </p:sp>
        <p:sp>
          <p:nvSpPr>
            <p:cNvPr id="80970" name="Rectangle 74"/>
            <p:cNvSpPr>
              <a:spLocks noChangeArrowheads="1"/>
            </p:cNvSpPr>
            <p:nvPr/>
          </p:nvSpPr>
          <p:spPr bwMode="auto">
            <a:xfrm>
              <a:off x="4075" y="3696"/>
              <a:ext cx="6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jk</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71" name="Rectangle 75"/>
            <p:cNvSpPr>
              <a:spLocks noChangeArrowheads="1"/>
            </p:cNvSpPr>
            <p:nvPr/>
          </p:nvSpPr>
          <p:spPr bwMode="auto">
            <a:xfrm>
              <a:off x="3832"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80972" name="Rectangle 76"/>
            <p:cNvSpPr>
              <a:spLocks noChangeArrowheads="1"/>
            </p:cNvSpPr>
            <p:nvPr/>
          </p:nvSpPr>
          <p:spPr bwMode="auto">
            <a:xfrm>
              <a:off x="3548" y="3696"/>
              <a:ext cx="6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ik</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73" name="Rectangle 77"/>
            <p:cNvSpPr>
              <a:spLocks noChangeArrowheads="1"/>
            </p:cNvSpPr>
            <p:nvPr/>
          </p:nvSpPr>
          <p:spPr bwMode="auto">
            <a:xfrm>
              <a:off x="3290"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80974" name="Rectangle 78"/>
            <p:cNvSpPr>
              <a:spLocks noChangeArrowheads="1"/>
            </p:cNvSpPr>
            <p:nvPr/>
          </p:nvSpPr>
          <p:spPr bwMode="auto">
            <a:xfrm>
              <a:off x="3036" y="3694"/>
              <a:ext cx="4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ij</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75" name="Rectangle 79"/>
            <p:cNvSpPr>
              <a:spLocks noChangeArrowheads="1"/>
            </p:cNvSpPr>
            <p:nvPr/>
          </p:nvSpPr>
          <p:spPr bwMode="auto">
            <a:xfrm>
              <a:off x="2792"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80976" name="Rectangle 80"/>
            <p:cNvSpPr>
              <a:spLocks noChangeArrowheads="1"/>
            </p:cNvSpPr>
            <p:nvPr/>
          </p:nvSpPr>
          <p:spPr bwMode="auto">
            <a:xfrm>
              <a:off x="2530" y="3696"/>
              <a:ext cx="86"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Book Antiqua" pitchFamily="18" charset="0"/>
                </a:rPr>
                <a:t>k</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77" name="Rectangle 81"/>
            <p:cNvSpPr>
              <a:spLocks noChangeArrowheads="1"/>
            </p:cNvSpPr>
            <p:nvPr/>
          </p:nvSpPr>
          <p:spPr bwMode="auto">
            <a:xfrm>
              <a:off x="2378"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80978" name="Rectangle 82"/>
            <p:cNvSpPr>
              <a:spLocks noChangeArrowheads="1"/>
            </p:cNvSpPr>
            <p:nvPr/>
          </p:nvSpPr>
          <p:spPr bwMode="auto">
            <a:xfrm>
              <a:off x="2148" y="3694"/>
              <a:ext cx="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000000"/>
                  </a:solidFill>
                  <a:effectLst/>
                  <a:latin typeface="Book Antiqua" pitchFamily="18" charset="0"/>
                </a:rPr>
                <a:t>j</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79" name="Rectangle 83"/>
            <p:cNvSpPr>
              <a:spLocks noChangeArrowheads="1"/>
            </p:cNvSpPr>
            <p:nvPr/>
          </p:nvSpPr>
          <p:spPr bwMode="auto">
            <a:xfrm>
              <a:off x="2002"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80980" name="Rectangle 84"/>
            <p:cNvSpPr>
              <a:spLocks noChangeArrowheads="1"/>
            </p:cNvSpPr>
            <p:nvPr/>
          </p:nvSpPr>
          <p:spPr bwMode="auto">
            <a:xfrm>
              <a:off x="1764" y="3694"/>
              <a:ext cx="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i</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81" name="Rectangle 85"/>
            <p:cNvSpPr>
              <a:spLocks noChangeArrowheads="1"/>
            </p:cNvSpPr>
            <p:nvPr/>
          </p:nvSpPr>
          <p:spPr bwMode="auto">
            <a:xfrm>
              <a:off x="1605"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Book Antiqua" pitchFamily="18"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80982" name="Rectangle 86"/>
            <p:cNvSpPr>
              <a:spLocks noChangeArrowheads="1"/>
            </p:cNvSpPr>
            <p:nvPr/>
          </p:nvSpPr>
          <p:spPr bwMode="auto">
            <a:xfrm>
              <a:off x="1353" y="3694"/>
              <a:ext cx="8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Book Antiqua" pitchFamily="18"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83" name="Rectangle 87"/>
            <p:cNvSpPr>
              <a:spLocks noChangeArrowheads="1"/>
            </p:cNvSpPr>
            <p:nvPr/>
          </p:nvSpPr>
          <p:spPr bwMode="auto">
            <a:xfrm>
              <a:off x="971" y="3696"/>
              <a:ext cx="8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smtClean="0">
                  <a:ln>
                    <a:noFill/>
                  </a:ln>
                  <a:solidFill>
                    <a:srgbClr val="000000"/>
                  </a:solidFill>
                  <a:effectLst/>
                  <a:latin typeface="Book Antiqua" pitchFamily="18" charset="0"/>
                </a:rPr>
                <a:t>ijk</a:t>
              </a:r>
              <a:endParaRPr kumimoji="0" lang="en-US" sz="1800" b="0" i="1" u="none" strike="noStrike" cap="none" normalizeH="0" baseline="0" dirty="0" smtClean="0">
                <a:ln>
                  <a:noFill/>
                </a:ln>
                <a:solidFill>
                  <a:schemeClr val="tx1"/>
                </a:solidFill>
                <a:effectLst/>
                <a:latin typeface="Arial" pitchFamily="34" charset="0"/>
              </a:endParaRPr>
            </a:p>
          </p:txBody>
        </p:sp>
        <p:sp>
          <p:nvSpPr>
            <p:cNvPr id="80984" name="Rectangle 88"/>
            <p:cNvSpPr>
              <a:spLocks noChangeArrowheads="1"/>
            </p:cNvSpPr>
            <p:nvPr/>
          </p:nvSpPr>
          <p:spPr bwMode="auto">
            <a:xfrm>
              <a:off x="4866"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Symbol" pitchFamily="18" charset="2"/>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85" name="Rectangle 89"/>
            <p:cNvSpPr>
              <a:spLocks noChangeArrowheads="1"/>
            </p:cNvSpPr>
            <p:nvPr/>
          </p:nvSpPr>
          <p:spPr bwMode="auto">
            <a:xfrm>
              <a:off x="4187"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86" name="Rectangle 90"/>
            <p:cNvSpPr>
              <a:spLocks noChangeArrowheads="1"/>
            </p:cNvSpPr>
            <p:nvPr/>
          </p:nvSpPr>
          <p:spPr bwMode="auto">
            <a:xfrm>
              <a:off x="3664"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87" name="Rectangle 91"/>
            <p:cNvSpPr>
              <a:spLocks noChangeArrowheads="1"/>
            </p:cNvSpPr>
            <p:nvPr/>
          </p:nvSpPr>
          <p:spPr bwMode="auto">
            <a:xfrm>
              <a:off x="3122"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Symbol" pitchFamily="18" charset="2"/>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88" name="Rectangle 92"/>
            <p:cNvSpPr>
              <a:spLocks noChangeArrowheads="1"/>
            </p:cNvSpPr>
            <p:nvPr/>
          </p:nvSpPr>
          <p:spPr bwMode="auto">
            <a:xfrm>
              <a:off x="2622"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89" name="Rectangle 93"/>
            <p:cNvSpPr>
              <a:spLocks noChangeArrowheads="1"/>
            </p:cNvSpPr>
            <p:nvPr/>
          </p:nvSpPr>
          <p:spPr bwMode="auto">
            <a:xfrm>
              <a:off x="2209"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Symbol" pitchFamily="18" charset="2"/>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0990" name="Rectangle 94"/>
            <p:cNvSpPr>
              <a:spLocks noChangeArrowheads="1"/>
            </p:cNvSpPr>
            <p:nvPr/>
          </p:nvSpPr>
          <p:spPr bwMode="auto">
            <a:xfrm>
              <a:off x="1833"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91" name="Rectangle 95"/>
            <p:cNvSpPr>
              <a:spLocks noChangeArrowheads="1"/>
            </p:cNvSpPr>
            <p:nvPr/>
          </p:nvSpPr>
          <p:spPr bwMode="auto">
            <a:xfrm>
              <a:off x="1437"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sp>
          <p:nvSpPr>
            <p:cNvPr id="80992" name="Rectangle 96"/>
            <p:cNvSpPr>
              <a:spLocks noChangeArrowheads="1"/>
            </p:cNvSpPr>
            <p:nvPr/>
          </p:nvSpPr>
          <p:spPr bwMode="auto">
            <a:xfrm>
              <a:off x="1147" y="3599"/>
              <a:ext cx="161" cy="2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ymbol" pitchFamily="18" charset="2"/>
                </a:rPr>
                <a:t>=</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Backward Elimination</a:t>
            </a:r>
            <a:endParaRPr lang="en-GB" dirty="0"/>
          </a:p>
        </p:txBody>
      </p:sp>
      <p:sp>
        <p:nvSpPr>
          <p:cNvPr id="3" name="Content Placeholder 2"/>
          <p:cNvSpPr>
            <a:spLocks noGrp="1"/>
          </p:cNvSpPr>
          <p:nvPr>
            <p:ph idx="1"/>
          </p:nvPr>
        </p:nvSpPr>
        <p:spPr>
          <a:xfrm>
            <a:off x="928662" y="1600200"/>
            <a:ext cx="7758138" cy="4572000"/>
          </a:xfrm>
        </p:spPr>
        <p:txBody>
          <a:bodyPr>
            <a:normAutofit fontScale="85000" lnSpcReduction="20000"/>
          </a:bodyPr>
          <a:lstStyle/>
          <a:p>
            <a:r>
              <a:rPr lang="en-GB" dirty="0" smtClean="0"/>
              <a:t>Begins by including all terms:</a:t>
            </a:r>
          </a:p>
          <a:p>
            <a:pPr lvl="1"/>
            <a:r>
              <a:rPr lang="en-GB" dirty="0" smtClean="0"/>
              <a:t>Animal, Training, Dance, Animal × Training, Animal × Dance, Dance × Training, Animal × Training × Dance</a:t>
            </a:r>
          </a:p>
          <a:p>
            <a:r>
              <a:rPr lang="en-GB" dirty="0" smtClean="0"/>
              <a:t>Remove a term and compares the new model with the one in which the term was present:</a:t>
            </a:r>
          </a:p>
          <a:p>
            <a:pPr lvl="1"/>
            <a:r>
              <a:rPr lang="en-GB" dirty="0" smtClean="0"/>
              <a:t>Starts with the highest-order interaction.</a:t>
            </a:r>
          </a:p>
          <a:p>
            <a:pPr lvl="1"/>
            <a:r>
              <a:rPr lang="en-GB" dirty="0" smtClean="0"/>
              <a:t>Uses the likelihood ratio to ‘compare’ models:</a:t>
            </a:r>
          </a:p>
          <a:p>
            <a:pPr lvl="1"/>
            <a:endParaRPr lang="en-GB" dirty="0" smtClean="0"/>
          </a:p>
          <a:p>
            <a:pPr lvl="1"/>
            <a:endParaRPr lang="en-GB" dirty="0" smtClean="0"/>
          </a:p>
          <a:p>
            <a:pPr lvl="1"/>
            <a:r>
              <a:rPr lang="en-GB" dirty="0" smtClean="0"/>
              <a:t>If the new model is no worse than the old, then the term is removed and the next highest-order interactions are examined, and so on.</a:t>
            </a:r>
          </a:p>
          <a:p>
            <a:endParaRPr lang="en-GB" dirty="0" smtClean="0"/>
          </a:p>
          <a:p>
            <a:endParaRPr lang="en-GB" dirty="0" smtClean="0"/>
          </a:p>
        </p:txBody>
      </p:sp>
      <p:pic>
        <p:nvPicPr>
          <p:cNvPr id="7" name="Picture 6"/>
          <p:cNvPicPr/>
          <p:nvPr/>
        </p:nvPicPr>
        <p:blipFill>
          <a:blip r:embed="rId2" cstate="print"/>
          <a:srcRect/>
          <a:stretch>
            <a:fillRect/>
          </a:stretch>
        </p:blipFill>
        <p:spPr bwMode="auto">
          <a:xfrm>
            <a:off x="2438400" y="4267200"/>
            <a:ext cx="4365848" cy="533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a:t>
            </a:r>
            <a:endParaRPr lang="en-GB" dirty="0"/>
          </a:p>
        </p:txBody>
      </p:sp>
      <p:sp>
        <p:nvSpPr>
          <p:cNvPr id="3" name="Content Placeholder 2"/>
          <p:cNvSpPr>
            <a:spLocks noGrp="1"/>
          </p:cNvSpPr>
          <p:nvPr>
            <p:ph idx="1"/>
          </p:nvPr>
        </p:nvSpPr>
        <p:spPr>
          <a:xfrm>
            <a:off x="928662" y="1600200"/>
            <a:ext cx="7758138" cy="4724400"/>
          </a:xfrm>
        </p:spPr>
        <p:txBody>
          <a:bodyPr>
            <a:normAutofit fontScale="62500" lnSpcReduction="20000"/>
          </a:bodyPr>
          <a:lstStyle/>
          <a:p>
            <a:r>
              <a:rPr lang="en-US" dirty="0" smtClean="0"/>
              <a:t>Independence</a:t>
            </a:r>
          </a:p>
          <a:p>
            <a:pPr lvl="1"/>
            <a:r>
              <a:rPr lang="en-US" dirty="0" smtClean="0"/>
              <a:t>An entity should fall into only one cell of the contingency table. </a:t>
            </a:r>
          </a:p>
          <a:p>
            <a:r>
              <a:rPr lang="en-US" dirty="0" smtClean="0"/>
              <a:t>Expected frequencies</a:t>
            </a:r>
          </a:p>
          <a:p>
            <a:pPr lvl="1"/>
            <a:r>
              <a:rPr lang="en-US" dirty="0" smtClean="0"/>
              <a:t>It’s all right to have up to 20% of cells with expected frequencies less than 5; however, all cells must have expected frequencies greater than 1. If this assumption is broken the result is a radical reduction in test power.</a:t>
            </a:r>
          </a:p>
          <a:p>
            <a:r>
              <a:rPr lang="en-US" dirty="0" smtClean="0"/>
              <a:t>Remedies for problems with expected frequencies:</a:t>
            </a:r>
          </a:p>
          <a:p>
            <a:pPr lvl="1"/>
            <a:r>
              <a:rPr lang="en-US" dirty="0" smtClean="0"/>
              <a:t>Collapse the data across one of the variables:</a:t>
            </a:r>
          </a:p>
          <a:p>
            <a:pPr lvl="2"/>
            <a:r>
              <a:rPr lang="en-US" dirty="0" smtClean="0"/>
              <a:t>The highest-order interaction should be non-significant.</a:t>
            </a:r>
          </a:p>
          <a:p>
            <a:pPr lvl="2"/>
            <a:r>
              <a:rPr lang="en-US" dirty="0" smtClean="0"/>
              <a:t>At least one of the lower-order interaction terms involving the variable to be deleted should be non-significant.</a:t>
            </a:r>
          </a:p>
          <a:p>
            <a:pPr lvl="1"/>
            <a:r>
              <a:rPr lang="en-US" dirty="0" smtClean="0"/>
              <a:t>Collapse levels of one of the variables:</a:t>
            </a:r>
          </a:p>
          <a:p>
            <a:pPr lvl="2"/>
            <a:r>
              <a:rPr lang="en-US" dirty="0" smtClean="0"/>
              <a:t>Only if it makes theoretical sense.</a:t>
            </a:r>
          </a:p>
          <a:p>
            <a:pPr lvl="1"/>
            <a:r>
              <a:rPr lang="en-US" dirty="0" smtClean="0"/>
              <a:t>Collect more data.</a:t>
            </a:r>
          </a:p>
          <a:p>
            <a:pPr lvl="1"/>
            <a:r>
              <a:rPr lang="en-US" dirty="0" smtClean="0"/>
              <a:t>Accept the loss of power (not really an option given how drastic the loss </a:t>
            </a:r>
            <a:r>
              <a:rPr lang="en-US" smtClean="0"/>
              <a:t>is).</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Loglinear</a:t>
            </a:r>
            <a:r>
              <a:rPr lang="en-GB" dirty="0"/>
              <a:t> </a:t>
            </a:r>
            <a:r>
              <a:rPr lang="en-GB" dirty="0" smtClean="0"/>
              <a:t>Analysis Using</a:t>
            </a:r>
            <a:r>
              <a:rPr lang="en-GB" b="1" dirty="0" smtClean="0"/>
              <a:t> R </a:t>
            </a:r>
            <a:endParaRPr lang="en-GB" dirty="0"/>
          </a:p>
        </p:txBody>
      </p:sp>
      <p:sp>
        <p:nvSpPr>
          <p:cNvPr id="3" name="Content Placeholder 2"/>
          <p:cNvSpPr>
            <a:spLocks noGrp="1"/>
          </p:cNvSpPr>
          <p:nvPr>
            <p:ph idx="1"/>
          </p:nvPr>
        </p:nvSpPr>
        <p:spPr/>
        <p:txBody>
          <a:bodyPr>
            <a:normAutofit fontScale="70000" lnSpcReduction="20000"/>
          </a:bodyPr>
          <a:lstStyle/>
          <a:p>
            <a:r>
              <a:rPr lang="en-US" dirty="0"/>
              <a:t>Data are entered for </a:t>
            </a:r>
            <a:r>
              <a:rPr lang="en-US" dirty="0" err="1"/>
              <a:t>loglinear</a:t>
            </a:r>
            <a:r>
              <a:rPr lang="en-US" dirty="0"/>
              <a:t> analysis in the same way as for the chi-square </a:t>
            </a:r>
            <a:r>
              <a:rPr lang="en-US" dirty="0" smtClean="0"/>
              <a:t>test. </a:t>
            </a:r>
          </a:p>
          <a:p>
            <a:r>
              <a:rPr lang="en-US" dirty="0"/>
              <a:t>To create the separate </a:t>
            </a:r>
            <a:r>
              <a:rPr lang="en-US" dirty="0" err="1"/>
              <a:t>dataframes</a:t>
            </a:r>
            <a:r>
              <a:rPr lang="en-US" dirty="0"/>
              <a:t> for cats and dogs, we execute:</a:t>
            </a:r>
            <a:endParaRPr lang="en-GB" dirty="0"/>
          </a:p>
          <a:p>
            <a:pPr marL="457200" lvl="1" indent="0">
              <a:buNone/>
            </a:pPr>
            <a:r>
              <a:rPr lang="en-US" dirty="0" err="1"/>
              <a:t>justCats</a:t>
            </a:r>
            <a:r>
              <a:rPr lang="en-US" dirty="0"/>
              <a:t> = subset(</a:t>
            </a:r>
            <a:r>
              <a:rPr lang="en-US" dirty="0" err="1"/>
              <a:t>catsDogs</a:t>
            </a:r>
            <a:r>
              <a:rPr lang="en-US" dirty="0"/>
              <a:t>, Animal=="Cat")</a:t>
            </a:r>
            <a:endParaRPr lang="en-GB" dirty="0"/>
          </a:p>
          <a:p>
            <a:pPr marL="457200" lvl="1" indent="0">
              <a:buNone/>
            </a:pPr>
            <a:r>
              <a:rPr lang="en-US" dirty="0" err="1"/>
              <a:t>justDogs</a:t>
            </a:r>
            <a:r>
              <a:rPr lang="en-US" dirty="0"/>
              <a:t> = subset(</a:t>
            </a:r>
            <a:r>
              <a:rPr lang="en-US" dirty="0" err="1"/>
              <a:t>catsDogs</a:t>
            </a:r>
            <a:r>
              <a:rPr lang="en-US" dirty="0"/>
              <a:t>, Animal=="Dog")</a:t>
            </a:r>
            <a:endParaRPr lang="en-GB" dirty="0"/>
          </a:p>
          <a:p>
            <a:r>
              <a:rPr lang="en-US" dirty="0" smtClean="0"/>
              <a:t>Having </a:t>
            </a:r>
            <a:r>
              <a:rPr lang="en-US" dirty="0"/>
              <a:t>created these two new </a:t>
            </a:r>
            <a:r>
              <a:rPr lang="en-US" dirty="0" err="1"/>
              <a:t>dataframes</a:t>
            </a:r>
            <a:r>
              <a:rPr lang="en-US" dirty="0"/>
              <a:t>, we can use the </a:t>
            </a:r>
            <a:r>
              <a:rPr lang="en-US" i="1" dirty="0" err="1"/>
              <a:t>CrossTable</a:t>
            </a:r>
            <a:r>
              <a:rPr lang="en-US" i="1" dirty="0"/>
              <a:t>()</a:t>
            </a:r>
            <a:r>
              <a:rPr lang="en-US" dirty="0"/>
              <a:t> command to generate contingency tables for each of them by executing:</a:t>
            </a:r>
            <a:endParaRPr lang="en-GB" dirty="0"/>
          </a:p>
          <a:p>
            <a:pPr marL="457200" lvl="1" indent="0">
              <a:buNone/>
            </a:pPr>
            <a:r>
              <a:rPr lang="en-US" dirty="0" err="1"/>
              <a:t>CrossTable</a:t>
            </a:r>
            <a:r>
              <a:rPr lang="en-US" dirty="0"/>
              <a:t>(</a:t>
            </a:r>
            <a:r>
              <a:rPr lang="en-US" dirty="0" err="1"/>
              <a:t>justCats$Training</a:t>
            </a:r>
            <a:r>
              <a:rPr lang="en-US" dirty="0"/>
              <a:t>, </a:t>
            </a:r>
            <a:r>
              <a:rPr lang="en-US" dirty="0" err="1"/>
              <a:t>justCats$Dance</a:t>
            </a:r>
            <a:r>
              <a:rPr lang="en-US" dirty="0"/>
              <a:t>, </a:t>
            </a:r>
            <a:r>
              <a:rPr lang="en-US" dirty="0" err="1"/>
              <a:t>sresid</a:t>
            </a:r>
            <a:r>
              <a:rPr lang="en-US" dirty="0"/>
              <a:t> = TRUE, </a:t>
            </a:r>
            <a:r>
              <a:rPr lang="en-US" dirty="0" err="1"/>
              <a:t>prop.t</a:t>
            </a:r>
            <a:r>
              <a:rPr lang="en-US" dirty="0"/>
              <a:t> = FALSE, </a:t>
            </a:r>
            <a:r>
              <a:rPr lang="en-US" dirty="0" err="1"/>
              <a:t>prop.c</a:t>
            </a:r>
            <a:r>
              <a:rPr lang="en-US" dirty="0"/>
              <a:t> = FALSE, </a:t>
            </a:r>
            <a:r>
              <a:rPr lang="en-US" dirty="0" err="1"/>
              <a:t>prop.chisq</a:t>
            </a:r>
            <a:r>
              <a:rPr lang="en-US" dirty="0"/>
              <a:t> = FALSE, format = "SPSS")</a:t>
            </a:r>
            <a:endParaRPr lang="en-GB" dirty="0"/>
          </a:p>
          <a:p>
            <a:pPr marL="457200" lvl="1" indent="0">
              <a:buNone/>
            </a:pPr>
            <a:r>
              <a:rPr lang="en-US" dirty="0" err="1"/>
              <a:t>CrossTable</a:t>
            </a:r>
            <a:r>
              <a:rPr lang="en-US" dirty="0"/>
              <a:t>(</a:t>
            </a:r>
            <a:r>
              <a:rPr lang="en-US" dirty="0" err="1"/>
              <a:t>justDogs$Training</a:t>
            </a:r>
            <a:r>
              <a:rPr lang="en-US" dirty="0"/>
              <a:t>, </a:t>
            </a:r>
            <a:r>
              <a:rPr lang="en-US" dirty="0" err="1"/>
              <a:t>justDogs$Dance</a:t>
            </a:r>
            <a:r>
              <a:rPr lang="en-US" dirty="0"/>
              <a:t>, </a:t>
            </a:r>
            <a:r>
              <a:rPr lang="en-US" dirty="0" err="1"/>
              <a:t>sresid</a:t>
            </a:r>
            <a:r>
              <a:rPr lang="en-US" dirty="0"/>
              <a:t> = TRUE, </a:t>
            </a:r>
            <a:r>
              <a:rPr lang="en-US" dirty="0" err="1"/>
              <a:t>prop.t</a:t>
            </a:r>
            <a:r>
              <a:rPr lang="en-US" dirty="0"/>
              <a:t> = FALSE, </a:t>
            </a:r>
            <a:r>
              <a:rPr lang="en-US" dirty="0" err="1"/>
              <a:t>prop.c</a:t>
            </a:r>
            <a:r>
              <a:rPr lang="en-US" dirty="0"/>
              <a:t> = FALSE, </a:t>
            </a:r>
            <a:r>
              <a:rPr lang="en-US" dirty="0" err="1"/>
              <a:t>prop.chisq</a:t>
            </a:r>
            <a:r>
              <a:rPr lang="en-US" dirty="0"/>
              <a:t> = FALSE, format = "SPSS")</a:t>
            </a:r>
            <a:endParaRPr lang="en-GB"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Contingency </a:t>
            </a:r>
            <a:r>
              <a:rPr lang="en-US" dirty="0"/>
              <a:t>T</a:t>
            </a:r>
            <a:r>
              <a:rPr lang="en-US" dirty="0" smtClean="0"/>
              <a:t>able</a:t>
            </a:r>
            <a:r>
              <a:rPr lang="en-GB" dirty="0" smtClean="0"/>
              <a:t> </a:t>
            </a:r>
            <a:endParaRPr lang="en-US" dirty="0"/>
          </a:p>
        </p:txBody>
      </p:sp>
      <p:pic>
        <p:nvPicPr>
          <p:cNvPr id="4" name="Picture 3" descr="Screen shot 2011-08-04 at 16.34.45.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340768"/>
            <a:ext cx="7518400" cy="5194300"/>
          </a:xfrm>
          <a:prstGeom prst="rect">
            <a:avLst/>
          </a:prstGeom>
        </p:spPr>
      </p:pic>
    </p:spTree>
    <p:extLst>
      <p:ext uri="{BB962C8B-B14F-4D97-AF65-F5344CB8AC3E}">
        <p14:creationId xmlns:p14="http://schemas.microsoft.com/office/powerpoint/2010/main" xmlns="" val="354603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a:t>
            </a:r>
            <a:r>
              <a:rPr lang="en-US" dirty="0"/>
              <a:t>Contingency Table</a:t>
            </a:r>
            <a:r>
              <a:rPr lang="en-GB" dirty="0"/>
              <a:t> </a:t>
            </a:r>
            <a:endParaRPr lang="en-US" dirty="0"/>
          </a:p>
        </p:txBody>
      </p:sp>
      <p:pic>
        <p:nvPicPr>
          <p:cNvPr id="3" name="Picture 2" descr="Screen shot 2011-08-04 at 16.35.3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696" y="1484784"/>
            <a:ext cx="8026400" cy="5245100"/>
          </a:xfrm>
          <a:prstGeom prst="rect">
            <a:avLst/>
          </a:prstGeom>
        </p:spPr>
      </p:pic>
    </p:spTree>
    <p:extLst>
      <p:ext uri="{BB962C8B-B14F-4D97-AF65-F5344CB8AC3E}">
        <p14:creationId xmlns:p14="http://schemas.microsoft.com/office/powerpoint/2010/main" xmlns="" val="337314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Loglinear</a:t>
            </a:r>
            <a:r>
              <a:rPr lang="en-GB" dirty="0"/>
              <a:t> </a:t>
            </a:r>
            <a:r>
              <a:rPr lang="en-GB" dirty="0" smtClean="0"/>
              <a:t>Analysis </a:t>
            </a:r>
            <a:r>
              <a:rPr lang="en-GB" dirty="0"/>
              <a:t>as a </a:t>
            </a:r>
            <a:r>
              <a:rPr lang="en-GB" dirty="0" smtClean="0"/>
              <a:t>Chi-Square Test </a:t>
            </a:r>
            <a:endParaRPr lang="en-US" dirty="0"/>
          </a:p>
        </p:txBody>
      </p:sp>
      <p:sp>
        <p:nvSpPr>
          <p:cNvPr id="3" name="Content Placeholder 2"/>
          <p:cNvSpPr>
            <a:spLocks noGrp="1"/>
          </p:cNvSpPr>
          <p:nvPr>
            <p:ph idx="1"/>
          </p:nvPr>
        </p:nvSpPr>
        <p:spPr/>
        <p:txBody>
          <a:bodyPr/>
          <a:lstStyle/>
          <a:p>
            <a:r>
              <a:rPr lang="en-US" dirty="0"/>
              <a:t>The first stage, </a:t>
            </a:r>
            <a:r>
              <a:rPr lang="en-US" dirty="0" smtClean="0"/>
              <a:t>is </a:t>
            </a:r>
            <a:r>
              <a:rPr lang="en-US" dirty="0"/>
              <a:t>to create a contingency table to put into the </a:t>
            </a:r>
            <a:r>
              <a:rPr lang="en-US" i="1" dirty="0" err="1"/>
              <a:t>loglm</a:t>
            </a:r>
            <a:r>
              <a:rPr lang="en-US" i="1" dirty="0"/>
              <a:t>()</a:t>
            </a:r>
            <a:r>
              <a:rPr lang="en-US" dirty="0"/>
              <a:t> function; we can do this using the </a:t>
            </a:r>
            <a:r>
              <a:rPr lang="en-US" i="1" dirty="0" err="1"/>
              <a:t>xtabs</a:t>
            </a:r>
            <a:r>
              <a:rPr lang="en-US" i="1" dirty="0"/>
              <a:t>()</a:t>
            </a:r>
            <a:r>
              <a:rPr lang="en-US" dirty="0"/>
              <a:t> </a:t>
            </a:r>
            <a:r>
              <a:rPr lang="en-US" dirty="0" smtClean="0"/>
              <a:t>function:</a:t>
            </a:r>
          </a:p>
          <a:p>
            <a:pPr marL="400050" lvl="1" indent="0">
              <a:buNone/>
            </a:pPr>
            <a:r>
              <a:rPr lang="en-US" dirty="0" err="1"/>
              <a:t>catTable</a:t>
            </a:r>
            <a:r>
              <a:rPr lang="en-US" dirty="0"/>
              <a:t>&lt;-</a:t>
            </a:r>
            <a:r>
              <a:rPr lang="en-US" dirty="0" err="1"/>
              <a:t>xtabs</a:t>
            </a:r>
            <a:r>
              <a:rPr lang="en-US" dirty="0"/>
              <a:t>(~ Training + Dance, data = </a:t>
            </a:r>
            <a:r>
              <a:rPr lang="en-US" dirty="0" err="1"/>
              <a:t>justCats</a:t>
            </a:r>
            <a:r>
              <a:rPr lang="en-US" dirty="0"/>
              <a:t>)</a:t>
            </a:r>
            <a:endParaRPr lang="en-GB" dirty="0"/>
          </a:p>
          <a:p>
            <a:r>
              <a:rPr lang="en-US" dirty="0"/>
              <a:t>We input this object into </a:t>
            </a:r>
            <a:r>
              <a:rPr lang="en-US" i="1" dirty="0" err="1"/>
              <a:t>loglm</a:t>
            </a:r>
            <a:r>
              <a:rPr lang="en-US" i="1" dirty="0"/>
              <a:t>()</a:t>
            </a:r>
            <a:r>
              <a:rPr lang="en-US" dirty="0"/>
              <a:t>. </a:t>
            </a:r>
          </a:p>
        </p:txBody>
      </p:sp>
      <p:pic>
        <p:nvPicPr>
          <p:cNvPr id="4" name="Picture 3" descr="Screen shot 2011-08-04 at 16.38.2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4725144"/>
            <a:ext cx="6302818" cy="1728192"/>
          </a:xfrm>
          <a:prstGeom prst="rect">
            <a:avLst/>
          </a:prstGeom>
        </p:spPr>
      </p:pic>
    </p:spTree>
    <p:extLst>
      <p:ext uri="{BB962C8B-B14F-4D97-AF65-F5344CB8AC3E}">
        <p14:creationId xmlns:p14="http://schemas.microsoft.com/office/powerpoint/2010/main" xmlns="" val="166173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Slide </a:t>
            </a:r>
            <a:fld id="{A5CF12BE-9505-4C4D-9E65-D5C9A067775C}" type="slidenum">
              <a:rPr lang="en-US"/>
              <a:pPr/>
              <a:t>3</a:t>
            </a:fld>
            <a:endParaRPr lang="en-US" dirty="0"/>
          </a:p>
        </p:txBody>
      </p:sp>
      <p:sp>
        <p:nvSpPr>
          <p:cNvPr id="138242" name="Rectangle 2"/>
          <p:cNvSpPr>
            <a:spLocks noGrp="1" noChangeArrowheads="1"/>
          </p:cNvSpPr>
          <p:nvPr>
            <p:ph type="title"/>
          </p:nvPr>
        </p:nvSpPr>
        <p:spPr>
          <a:xfrm>
            <a:off x="1258888" y="196850"/>
            <a:ext cx="7634287" cy="1438275"/>
          </a:xfrm>
        </p:spPr>
        <p:txBody>
          <a:bodyPr/>
          <a:lstStyle/>
          <a:p>
            <a:r>
              <a:rPr lang="en-GB" dirty="0" smtClean="0"/>
              <a:t>Categorical Data</a:t>
            </a:r>
            <a:endParaRPr lang="en-GB" dirty="0"/>
          </a:p>
        </p:txBody>
      </p:sp>
      <p:sp>
        <p:nvSpPr>
          <p:cNvPr id="138243" name="Rectangle 3"/>
          <p:cNvSpPr>
            <a:spLocks noGrp="1" noChangeArrowheads="1"/>
          </p:cNvSpPr>
          <p:nvPr>
            <p:ph type="body" idx="1"/>
          </p:nvPr>
        </p:nvSpPr>
        <p:spPr>
          <a:xfrm>
            <a:off x="1476375" y="1744663"/>
            <a:ext cx="7216775" cy="4205287"/>
          </a:xfrm>
        </p:spPr>
        <p:txBody>
          <a:bodyPr>
            <a:normAutofit fontScale="92500" lnSpcReduction="10000"/>
          </a:bodyPr>
          <a:lstStyle/>
          <a:p>
            <a:pPr>
              <a:lnSpc>
                <a:spcPct val="90000"/>
              </a:lnSpc>
            </a:pPr>
            <a:r>
              <a:rPr lang="en-GB" dirty="0" smtClean="0">
                <a:effectLst>
                  <a:outerShdw blurRad="38100" dist="38100" dir="2700000" algn="tl">
                    <a:srgbClr val="C0C0C0"/>
                  </a:outerShdw>
                </a:effectLst>
              </a:rPr>
              <a:t>Sometimes we have data consisting of the frequency of cases falling into unique categories</a:t>
            </a:r>
          </a:p>
          <a:p>
            <a:pPr>
              <a:lnSpc>
                <a:spcPct val="90000"/>
              </a:lnSpc>
            </a:pPr>
            <a:r>
              <a:rPr lang="en-GB" dirty="0" smtClean="0"/>
              <a:t>Examples:</a:t>
            </a:r>
          </a:p>
          <a:p>
            <a:pPr lvl="1">
              <a:lnSpc>
                <a:spcPct val="90000"/>
              </a:lnSpc>
            </a:pPr>
            <a:r>
              <a:rPr lang="en-GB" dirty="0" smtClean="0"/>
              <a:t>Number of people voting for different politicians</a:t>
            </a:r>
          </a:p>
          <a:p>
            <a:pPr lvl="1">
              <a:lnSpc>
                <a:spcPct val="90000"/>
              </a:lnSpc>
            </a:pPr>
            <a:r>
              <a:rPr lang="en-GB" dirty="0" smtClean="0"/>
              <a:t>Numbers of students who pass or fail their degree in different subject areas</a:t>
            </a:r>
          </a:p>
          <a:p>
            <a:pPr lvl="1">
              <a:lnSpc>
                <a:spcPct val="90000"/>
              </a:lnSpc>
            </a:pPr>
            <a:r>
              <a:rPr lang="en-GB" dirty="0" smtClean="0"/>
              <a:t>Number of patients or waiting list controls who are ‘free from diagnosis’ (or not) following a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dissolve">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dissolve">
                                      <p:cBhvr>
                                        <p:cTn id="12" dur="500"/>
                                        <p:tgtEl>
                                          <p:spTgt spid="138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dissolve">
                                      <p:cBhvr>
                                        <p:cTn id="17" dur="500"/>
                                        <p:tgtEl>
                                          <p:spTgt spid="13824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8243">
                                            <p:txEl>
                                              <p:pRg st="2" end="2"/>
                                            </p:txEl>
                                          </p:spTgt>
                                        </p:tgtEl>
                                        <p:attrNameLst>
                                          <p:attrName>style.visibility</p:attrName>
                                        </p:attrNameLst>
                                      </p:cBhvr>
                                      <p:to>
                                        <p:strVal val="visible"/>
                                      </p:to>
                                    </p:set>
                                    <p:animEffect transition="in" filter="dissolve">
                                      <p:cBhvr>
                                        <p:cTn id="20" dur="500"/>
                                        <p:tgtEl>
                                          <p:spTgt spid="13824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8243">
                                            <p:txEl>
                                              <p:pRg st="3" end="3"/>
                                            </p:txEl>
                                          </p:spTgt>
                                        </p:tgtEl>
                                        <p:attrNameLst>
                                          <p:attrName>style.visibility</p:attrName>
                                        </p:attrNameLst>
                                      </p:cBhvr>
                                      <p:to>
                                        <p:strVal val="visible"/>
                                      </p:to>
                                    </p:set>
                                    <p:animEffect transition="in" filter="dissolve">
                                      <p:cBhvr>
                                        <p:cTn id="23" dur="500"/>
                                        <p:tgtEl>
                                          <p:spTgt spid="138243">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8243">
                                            <p:txEl>
                                              <p:pRg st="4" end="4"/>
                                            </p:txEl>
                                          </p:spTgt>
                                        </p:tgtEl>
                                        <p:attrNameLst>
                                          <p:attrName>style.visibility</p:attrName>
                                        </p:attrNameLst>
                                      </p:cBhvr>
                                      <p:to>
                                        <p:strVal val="visible"/>
                                      </p:to>
                                    </p:set>
                                    <p:animEffect transition="in" filter="dissolve">
                                      <p:cBhvr>
                                        <p:cTn id="26"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Loglinear</a:t>
            </a:r>
            <a:r>
              <a:rPr lang="en-GB" dirty="0"/>
              <a:t> </a:t>
            </a:r>
            <a:r>
              <a:rPr lang="en-GB" dirty="0" smtClean="0"/>
              <a:t>Analysis as </a:t>
            </a:r>
            <a:r>
              <a:rPr lang="en-GB" dirty="0"/>
              <a:t>a </a:t>
            </a:r>
            <a:r>
              <a:rPr lang="en-GB" dirty="0" smtClean="0"/>
              <a:t>Chi-Square Test </a:t>
            </a:r>
            <a:endParaRPr lang="en-US" dirty="0"/>
          </a:p>
        </p:txBody>
      </p:sp>
      <p:sp>
        <p:nvSpPr>
          <p:cNvPr id="3" name="Content Placeholder 2"/>
          <p:cNvSpPr>
            <a:spLocks noGrp="1"/>
          </p:cNvSpPr>
          <p:nvPr>
            <p:ph idx="1"/>
          </p:nvPr>
        </p:nvSpPr>
        <p:spPr/>
        <p:txBody>
          <a:bodyPr/>
          <a:lstStyle/>
          <a:p>
            <a:r>
              <a:rPr lang="en-US" dirty="0" smtClean="0"/>
              <a:t>Model 1:</a:t>
            </a:r>
          </a:p>
          <a:p>
            <a:pPr marL="400050" lvl="1" indent="0">
              <a:buNone/>
            </a:pPr>
            <a:r>
              <a:rPr lang="en-US" dirty="0" err="1"/>
              <a:t>catSaturated</a:t>
            </a:r>
            <a:r>
              <a:rPr lang="en-US" dirty="0"/>
              <a:t>&lt;-</a:t>
            </a:r>
            <a:r>
              <a:rPr lang="en-US" dirty="0" err="1"/>
              <a:t>loglm</a:t>
            </a:r>
            <a:r>
              <a:rPr lang="en-US" dirty="0"/>
              <a:t>(~ Training + Dance + </a:t>
            </a:r>
            <a:r>
              <a:rPr lang="en-US" dirty="0" err="1"/>
              <a:t>Training:Dance</a:t>
            </a:r>
            <a:r>
              <a:rPr lang="en-US" dirty="0"/>
              <a:t>, data = </a:t>
            </a:r>
            <a:r>
              <a:rPr lang="en-US" dirty="0" err="1"/>
              <a:t>catTable</a:t>
            </a:r>
            <a:r>
              <a:rPr lang="en-US" dirty="0"/>
              <a:t>, fit = TRUE)</a:t>
            </a:r>
            <a:endParaRPr lang="en-GB" dirty="0"/>
          </a:p>
          <a:p>
            <a:r>
              <a:rPr lang="en-US" dirty="0" smtClean="0"/>
              <a:t>Model 2:</a:t>
            </a:r>
          </a:p>
          <a:p>
            <a:pPr marL="400050" lvl="1" indent="0">
              <a:buNone/>
            </a:pPr>
            <a:r>
              <a:rPr lang="en-US" dirty="0" err="1"/>
              <a:t>catNoInteraction</a:t>
            </a:r>
            <a:r>
              <a:rPr lang="en-US" dirty="0"/>
              <a:t>&lt;-</a:t>
            </a:r>
            <a:r>
              <a:rPr lang="en-US" dirty="0" err="1"/>
              <a:t>loglm</a:t>
            </a:r>
            <a:r>
              <a:rPr lang="en-US" dirty="0"/>
              <a:t>(~ Training + Dance, data = </a:t>
            </a:r>
            <a:r>
              <a:rPr lang="en-US" dirty="0" err="1"/>
              <a:t>catTable</a:t>
            </a:r>
            <a:r>
              <a:rPr lang="en-US" dirty="0"/>
              <a:t>, fit = TRUE)</a:t>
            </a:r>
            <a:endParaRPr lang="en-GB" dirty="0"/>
          </a:p>
          <a:p>
            <a:endParaRPr lang="en-US" dirty="0"/>
          </a:p>
        </p:txBody>
      </p:sp>
    </p:spTree>
    <p:extLst>
      <p:ext uri="{BB962C8B-B14F-4D97-AF65-F5344CB8AC3E}">
        <p14:creationId xmlns:p14="http://schemas.microsoft.com/office/powerpoint/2010/main" xmlns="" val="333306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a:t>
            </a:r>
            <a:endParaRPr lang="en-US" dirty="0"/>
          </a:p>
        </p:txBody>
      </p:sp>
      <p:sp>
        <p:nvSpPr>
          <p:cNvPr id="3" name="Content Placeholder 2"/>
          <p:cNvSpPr>
            <a:spLocks noGrp="1"/>
          </p:cNvSpPr>
          <p:nvPr>
            <p:ph idx="1"/>
          </p:nvPr>
        </p:nvSpPr>
        <p:spPr/>
        <p:txBody>
          <a:bodyPr/>
          <a:lstStyle/>
          <a:p>
            <a:r>
              <a:rPr lang="en-US" dirty="0"/>
              <a:t>To do a mosaic plot in </a:t>
            </a:r>
            <a:r>
              <a:rPr lang="en-US" b="1" dirty="0"/>
              <a:t>R</a:t>
            </a:r>
            <a:r>
              <a:rPr lang="en-US" dirty="0"/>
              <a:t>, we can use the </a:t>
            </a:r>
            <a:r>
              <a:rPr lang="en-US" i="1" dirty="0" err="1"/>
              <a:t>mosaicplot</a:t>
            </a:r>
            <a:r>
              <a:rPr lang="en-US" i="1" dirty="0"/>
              <a:t>()</a:t>
            </a:r>
            <a:r>
              <a:rPr lang="en-US" dirty="0"/>
              <a:t> </a:t>
            </a:r>
            <a:r>
              <a:rPr lang="en-US" dirty="0" smtClean="0"/>
              <a:t>function:</a:t>
            </a:r>
            <a:endParaRPr lang="en-GB" dirty="0"/>
          </a:p>
          <a:p>
            <a:pPr marL="400050" lvl="1" indent="0">
              <a:buNone/>
            </a:pPr>
            <a:r>
              <a:rPr lang="en-US" dirty="0" err="1"/>
              <a:t>mosaicplot</a:t>
            </a:r>
            <a:r>
              <a:rPr lang="en-US" dirty="0"/>
              <a:t>(</a:t>
            </a:r>
            <a:r>
              <a:rPr lang="en-US" dirty="0" err="1"/>
              <a:t>catSaturated$fit</a:t>
            </a:r>
            <a:r>
              <a:rPr lang="en-US" dirty="0"/>
              <a:t>, shade = TRUE, main = "Cats: Saturated Model")</a:t>
            </a:r>
            <a:endParaRPr lang="en-GB" dirty="0"/>
          </a:p>
          <a:p>
            <a:endParaRPr lang="en-US" dirty="0"/>
          </a:p>
        </p:txBody>
      </p:sp>
    </p:spTree>
    <p:extLst>
      <p:ext uri="{BB962C8B-B14F-4D97-AF65-F5344CB8AC3E}">
        <p14:creationId xmlns:p14="http://schemas.microsoft.com/office/powerpoint/2010/main" xmlns="" val="58603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Mosaic </a:t>
            </a:r>
            <a:r>
              <a:rPr lang="en-US" dirty="0" smtClean="0"/>
              <a:t>Plot</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2529204" y="1249680"/>
            <a:ext cx="5139139" cy="5203656"/>
          </a:xfrm>
          <a:prstGeom prst="rect">
            <a:avLst/>
          </a:prstGeom>
        </p:spPr>
      </p:pic>
    </p:spTree>
    <p:extLst>
      <p:ext uri="{BB962C8B-B14F-4D97-AF65-F5344CB8AC3E}">
        <p14:creationId xmlns:p14="http://schemas.microsoft.com/office/powerpoint/2010/main" xmlns="" val="254910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Output from </a:t>
            </a:r>
            <a:r>
              <a:rPr lang="en-GB" dirty="0" err="1" smtClean="0"/>
              <a:t>Loglinear</a:t>
            </a:r>
            <a:r>
              <a:rPr lang="en-GB" dirty="0" smtClean="0"/>
              <a:t> Analysis as </a:t>
            </a:r>
            <a:r>
              <a:rPr lang="en-GB" dirty="0"/>
              <a:t>a </a:t>
            </a:r>
            <a:r>
              <a:rPr lang="en-GB" dirty="0" smtClean="0"/>
              <a:t>Chi-Square Test </a:t>
            </a:r>
            <a:endParaRPr lang="en-US" dirty="0"/>
          </a:p>
        </p:txBody>
      </p:sp>
      <p:sp>
        <p:nvSpPr>
          <p:cNvPr id="4" name="Content Placeholder 3"/>
          <p:cNvSpPr>
            <a:spLocks noGrp="1"/>
          </p:cNvSpPr>
          <p:nvPr>
            <p:ph idx="1"/>
          </p:nvPr>
        </p:nvSpPr>
        <p:spPr/>
        <p:txBody>
          <a:bodyPr/>
          <a:lstStyle/>
          <a:p>
            <a:r>
              <a:rPr lang="en-US" dirty="0"/>
              <a:t>O</a:t>
            </a:r>
            <a:r>
              <a:rPr lang="en-US" dirty="0" smtClean="0"/>
              <a:t>utput </a:t>
            </a:r>
            <a:r>
              <a:rPr lang="en-US" dirty="0"/>
              <a:t>of the saturated </a:t>
            </a:r>
            <a:r>
              <a:rPr lang="en-US" dirty="0" smtClean="0"/>
              <a:t>model:</a:t>
            </a:r>
            <a:endParaRPr lang="en-US" dirty="0"/>
          </a:p>
        </p:txBody>
      </p:sp>
      <p:pic>
        <p:nvPicPr>
          <p:cNvPr id="3" name="Picture 2" descr="Screen shot 2011-08-04 at 16.43.1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3068960"/>
            <a:ext cx="5688632" cy="2450224"/>
          </a:xfrm>
          <a:prstGeom prst="rect">
            <a:avLst/>
          </a:prstGeom>
        </p:spPr>
      </p:pic>
    </p:spTree>
    <p:extLst>
      <p:ext uri="{BB962C8B-B14F-4D97-AF65-F5344CB8AC3E}">
        <p14:creationId xmlns:p14="http://schemas.microsoft.com/office/powerpoint/2010/main" xmlns="" val="63766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Output from </a:t>
            </a:r>
            <a:r>
              <a:rPr lang="en-GB" dirty="0" err="1" smtClean="0"/>
              <a:t>Loglinear</a:t>
            </a:r>
            <a:r>
              <a:rPr lang="en-GB" dirty="0" smtClean="0"/>
              <a:t> Analysis as </a:t>
            </a:r>
            <a:r>
              <a:rPr lang="en-GB" dirty="0"/>
              <a:t>a </a:t>
            </a:r>
            <a:r>
              <a:rPr lang="en-GB" dirty="0" smtClean="0"/>
              <a:t>Chi-Square Test </a:t>
            </a:r>
            <a:endParaRPr lang="en-US" dirty="0"/>
          </a:p>
        </p:txBody>
      </p:sp>
      <p:sp>
        <p:nvSpPr>
          <p:cNvPr id="4" name="Content Placeholder 3"/>
          <p:cNvSpPr>
            <a:spLocks noGrp="1"/>
          </p:cNvSpPr>
          <p:nvPr>
            <p:ph idx="1"/>
          </p:nvPr>
        </p:nvSpPr>
        <p:spPr/>
        <p:txBody>
          <a:bodyPr/>
          <a:lstStyle/>
          <a:p>
            <a:r>
              <a:rPr lang="en-US" dirty="0"/>
              <a:t>O</a:t>
            </a:r>
            <a:r>
              <a:rPr lang="en-US" dirty="0" smtClean="0"/>
              <a:t>utput of the </a:t>
            </a:r>
            <a:r>
              <a:rPr lang="en-US" dirty="0"/>
              <a:t>model without the interaction term</a:t>
            </a:r>
            <a:r>
              <a:rPr lang="en-GB" dirty="0"/>
              <a:t> </a:t>
            </a:r>
            <a:endParaRPr lang="en-US" dirty="0"/>
          </a:p>
        </p:txBody>
      </p:sp>
      <p:pic>
        <p:nvPicPr>
          <p:cNvPr id="5" name="Picture 4" descr="Screen shot 2011-08-04 at 16.45.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3140968"/>
            <a:ext cx="7156968" cy="2343150"/>
          </a:xfrm>
          <a:prstGeom prst="rect">
            <a:avLst/>
          </a:prstGeom>
        </p:spPr>
      </p:pic>
    </p:spTree>
    <p:extLst>
      <p:ext uri="{BB962C8B-B14F-4D97-AF65-F5344CB8AC3E}">
        <p14:creationId xmlns:p14="http://schemas.microsoft.com/office/powerpoint/2010/main" xmlns="" val="62104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547664" y="548680"/>
            <a:ext cx="5760640" cy="5976664"/>
          </a:xfrm>
          <a:prstGeom prst="rect">
            <a:avLst/>
          </a:prstGeom>
        </p:spPr>
      </p:pic>
    </p:spTree>
    <p:extLst>
      <p:ext uri="{BB962C8B-B14F-4D97-AF65-F5344CB8AC3E}">
        <p14:creationId xmlns:p14="http://schemas.microsoft.com/office/powerpoint/2010/main" xmlns="" val="310239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xmlns="" val="0"/>
              </a:ext>
            </a:extLst>
          </a:blip>
          <a:stretch>
            <a:fillRect/>
          </a:stretch>
        </p:blipFill>
        <p:spPr>
          <a:xfrm>
            <a:off x="1763688" y="692696"/>
            <a:ext cx="5760640" cy="5544616"/>
          </a:xfrm>
          <a:prstGeom prst="rect">
            <a:avLst/>
          </a:prstGeom>
        </p:spPr>
      </p:pic>
    </p:spTree>
    <p:extLst>
      <p:ext uri="{BB962C8B-B14F-4D97-AF65-F5344CB8AC3E}">
        <p14:creationId xmlns:p14="http://schemas.microsoft.com/office/powerpoint/2010/main" xmlns="" val="3447725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Loglinear</a:t>
            </a:r>
            <a:r>
              <a:rPr lang="en-GB" dirty="0"/>
              <a:t> </a:t>
            </a:r>
            <a:r>
              <a:rPr lang="en-GB" dirty="0" smtClean="0"/>
              <a:t>Analysis </a:t>
            </a:r>
            <a:endParaRPr lang="en-US" dirty="0"/>
          </a:p>
        </p:txBody>
      </p:sp>
      <p:sp>
        <p:nvSpPr>
          <p:cNvPr id="3" name="Content Placeholder 2"/>
          <p:cNvSpPr>
            <a:spLocks noGrp="1"/>
          </p:cNvSpPr>
          <p:nvPr>
            <p:ph idx="1"/>
          </p:nvPr>
        </p:nvSpPr>
        <p:spPr/>
        <p:txBody>
          <a:bodyPr>
            <a:normAutofit fontScale="85000" lnSpcReduction="10000"/>
          </a:bodyPr>
          <a:lstStyle/>
          <a:p>
            <a:r>
              <a:rPr lang="en-US" dirty="0"/>
              <a:t>First of all we need to generate our contingency table using </a:t>
            </a:r>
            <a:r>
              <a:rPr lang="en-US" i="1" dirty="0" err="1"/>
              <a:t>xtabs</a:t>
            </a:r>
            <a:r>
              <a:rPr lang="en-US" i="1" dirty="0"/>
              <a:t>()</a:t>
            </a:r>
            <a:r>
              <a:rPr lang="en-US" dirty="0"/>
              <a:t> and we can do this by executing:</a:t>
            </a:r>
            <a:endParaRPr lang="en-GB" dirty="0"/>
          </a:p>
          <a:p>
            <a:pPr marL="400050" lvl="1" indent="0">
              <a:buNone/>
            </a:pPr>
            <a:r>
              <a:rPr lang="en-US" dirty="0" err="1"/>
              <a:t>CatDogContingencyTable</a:t>
            </a:r>
            <a:r>
              <a:rPr lang="en-US" dirty="0"/>
              <a:t>&lt;-</a:t>
            </a:r>
            <a:r>
              <a:rPr lang="en-US" dirty="0" err="1"/>
              <a:t>xtabs</a:t>
            </a:r>
            <a:r>
              <a:rPr lang="en-US" dirty="0"/>
              <a:t>(~ Animal + Training + Dance, data = </a:t>
            </a:r>
            <a:r>
              <a:rPr lang="en-US" dirty="0" err="1"/>
              <a:t>catsDogs</a:t>
            </a:r>
            <a:r>
              <a:rPr lang="en-US" dirty="0" smtClean="0"/>
              <a:t>)</a:t>
            </a:r>
          </a:p>
          <a:p>
            <a:r>
              <a:rPr lang="en-US" dirty="0"/>
              <a:t>We start by estimating the saturated model, which we know will fit the data perfectly with a chi-square equal to zero. We’ll call the model </a:t>
            </a:r>
            <a:r>
              <a:rPr lang="en-US" i="1" dirty="0" err="1" smtClean="0"/>
              <a:t>caturated</a:t>
            </a:r>
            <a:r>
              <a:rPr lang="en-US" dirty="0" smtClean="0"/>
              <a:t>. </a:t>
            </a:r>
            <a:r>
              <a:rPr lang="en-US" dirty="0"/>
              <a:t>We can create this model in the same way as before:</a:t>
            </a:r>
            <a:endParaRPr lang="en-GB" dirty="0"/>
          </a:p>
          <a:p>
            <a:pPr marL="400050" lvl="1" indent="0">
              <a:buNone/>
            </a:pPr>
            <a:r>
              <a:rPr lang="en-US" dirty="0" err="1"/>
              <a:t>caturated</a:t>
            </a:r>
            <a:r>
              <a:rPr lang="en-US" dirty="0"/>
              <a:t>&lt;-</a:t>
            </a:r>
            <a:r>
              <a:rPr lang="en-US" dirty="0" err="1"/>
              <a:t>loglm</a:t>
            </a:r>
            <a:r>
              <a:rPr lang="en-US" dirty="0"/>
              <a:t>(~ Animal*Training*Dance, data = </a:t>
            </a:r>
            <a:r>
              <a:rPr lang="en-US" dirty="0" err="1"/>
              <a:t>CatDogContingencyTable</a:t>
            </a:r>
            <a:r>
              <a:rPr lang="en-US" dirty="0"/>
              <a:t>)</a:t>
            </a:r>
            <a:endParaRPr lang="en-GB" dirty="0"/>
          </a:p>
          <a:p>
            <a:pPr marL="400050" lvl="1" indent="0">
              <a:buNone/>
            </a:pPr>
            <a:endParaRPr lang="en-GB" dirty="0"/>
          </a:p>
        </p:txBody>
      </p:sp>
    </p:spTree>
    <p:extLst>
      <p:ext uri="{BB962C8B-B14F-4D97-AF65-F5344CB8AC3E}">
        <p14:creationId xmlns:p14="http://schemas.microsoft.com/office/powerpoint/2010/main" xmlns="" val="402822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Loglinear</a:t>
            </a:r>
            <a:r>
              <a:rPr lang="en-GB" dirty="0"/>
              <a:t> </a:t>
            </a:r>
            <a:r>
              <a:rPr lang="en-GB" dirty="0" smtClean="0"/>
              <a:t>Analysis: the </a:t>
            </a:r>
            <a:r>
              <a:rPr lang="en-US" dirty="0" smtClean="0"/>
              <a:t>Saturated Model</a:t>
            </a:r>
            <a:r>
              <a:rPr lang="en-GB" dirty="0" smtClean="0"/>
              <a:t> </a:t>
            </a:r>
            <a:endParaRPr lang="en-US" dirty="0"/>
          </a:p>
        </p:txBody>
      </p:sp>
      <p:sp>
        <p:nvSpPr>
          <p:cNvPr id="3" name="Content Placeholder 2"/>
          <p:cNvSpPr>
            <a:spLocks noGrp="1"/>
          </p:cNvSpPr>
          <p:nvPr>
            <p:ph idx="1"/>
          </p:nvPr>
        </p:nvSpPr>
        <p:spPr/>
        <p:txBody>
          <a:bodyPr>
            <a:normAutofit/>
          </a:bodyPr>
          <a:lstStyle/>
          <a:p>
            <a:pPr marL="400050" lvl="1" indent="0">
              <a:buNone/>
            </a:pPr>
            <a:r>
              <a:rPr lang="en-US" sz="2400" dirty="0" smtClean="0"/>
              <a:t>summary(</a:t>
            </a:r>
            <a:r>
              <a:rPr lang="en-US" sz="2400" dirty="0" err="1" smtClean="0"/>
              <a:t>caturated</a:t>
            </a:r>
            <a:r>
              <a:rPr lang="en-US" sz="2400" dirty="0" smtClean="0"/>
              <a:t>)</a:t>
            </a:r>
          </a:p>
          <a:p>
            <a:pPr marL="400050" lvl="1" indent="0">
              <a:buNone/>
            </a:pPr>
            <a:endParaRPr lang="en-US" dirty="0" smtClean="0"/>
          </a:p>
          <a:p>
            <a:pPr marL="400050" lvl="1" indent="0">
              <a:buNone/>
            </a:pPr>
            <a:endParaRPr lang="en-US" dirty="0" smtClean="0"/>
          </a:p>
          <a:p>
            <a:pPr marL="400050" lvl="1" indent="0">
              <a:buNone/>
            </a:pPr>
            <a:endParaRPr lang="en-GB" dirty="0" smtClean="0"/>
          </a:p>
          <a:p>
            <a:endParaRPr lang="en-US" dirty="0"/>
          </a:p>
        </p:txBody>
      </p:sp>
      <p:pic>
        <p:nvPicPr>
          <p:cNvPr id="5" name="Picture 4" descr="Screen shot 2011-08-04 at 16.48.4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2492896"/>
            <a:ext cx="5040560" cy="1765300"/>
          </a:xfrm>
          <a:prstGeom prst="rect">
            <a:avLst/>
          </a:prstGeom>
        </p:spPr>
      </p:pic>
    </p:spTree>
    <p:extLst>
      <p:ext uri="{BB962C8B-B14F-4D97-AF65-F5344CB8AC3E}">
        <p14:creationId xmlns:p14="http://schemas.microsoft.com/office/powerpoint/2010/main" xmlns="" val="2643430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Loglinear</a:t>
            </a:r>
            <a:r>
              <a:rPr lang="en-GB" dirty="0"/>
              <a:t> </a:t>
            </a:r>
            <a:r>
              <a:rPr lang="en-GB" dirty="0" smtClean="0"/>
              <a:t>Analysis: Model without Three-Way Interaction</a:t>
            </a:r>
            <a:endParaRPr lang="en-US" dirty="0"/>
          </a:p>
        </p:txBody>
      </p:sp>
      <p:sp>
        <p:nvSpPr>
          <p:cNvPr id="3" name="Content Placeholder 2"/>
          <p:cNvSpPr>
            <a:spLocks noGrp="1"/>
          </p:cNvSpPr>
          <p:nvPr>
            <p:ph idx="1"/>
          </p:nvPr>
        </p:nvSpPr>
        <p:spPr/>
        <p:txBody>
          <a:bodyPr/>
          <a:lstStyle/>
          <a:p>
            <a:r>
              <a:rPr lang="en-US" dirty="0"/>
              <a:t>Next we’ll fit the model with all of the main effects and two way </a:t>
            </a:r>
            <a:r>
              <a:rPr lang="en-US" dirty="0" smtClean="0"/>
              <a:t>interactions: </a:t>
            </a:r>
          </a:p>
          <a:p>
            <a:pPr marL="400050" lvl="1" indent="0">
              <a:buNone/>
            </a:pPr>
            <a:r>
              <a:rPr lang="en-US" dirty="0" err="1"/>
              <a:t>threeWay</a:t>
            </a:r>
            <a:r>
              <a:rPr lang="en-US" dirty="0"/>
              <a:t>&lt;-update(</a:t>
            </a:r>
            <a:r>
              <a:rPr lang="en-US" dirty="0" err="1"/>
              <a:t>caturated</a:t>
            </a:r>
            <a:r>
              <a:rPr lang="en-US" dirty="0"/>
              <a:t>, .~. -</a:t>
            </a:r>
            <a:r>
              <a:rPr lang="en-US" dirty="0" err="1"/>
              <a:t>Animal:Training:Dance</a:t>
            </a:r>
            <a:r>
              <a:rPr lang="en-US" dirty="0" smtClean="0"/>
              <a:t>)</a:t>
            </a:r>
          </a:p>
          <a:p>
            <a:pPr marL="400050" lvl="1" indent="0">
              <a:buNone/>
            </a:pPr>
            <a:r>
              <a:rPr lang="en-US" dirty="0"/>
              <a:t>summary(</a:t>
            </a:r>
            <a:r>
              <a:rPr lang="en-US" dirty="0" err="1"/>
              <a:t>threeWay</a:t>
            </a:r>
            <a:r>
              <a:rPr lang="en-US" dirty="0"/>
              <a:t>)</a:t>
            </a:r>
            <a:endParaRPr lang="en-GB" dirty="0"/>
          </a:p>
          <a:p>
            <a:pPr marL="400050" lvl="1" indent="0">
              <a:buNone/>
            </a:pPr>
            <a:endParaRPr lang="en-GB" dirty="0"/>
          </a:p>
        </p:txBody>
      </p:sp>
      <p:pic>
        <p:nvPicPr>
          <p:cNvPr id="4" name="Picture 3" descr="Screen shot 2011-08-04 at 16.50.2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4365104"/>
            <a:ext cx="7666434" cy="1961181"/>
          </a:xfrm>
          <a:prstGeom prst="rect">
            <a:avLst/>
          </a:prstGeom>
        </p:spPr>
      </p:pic>
    </p:spTree>
    <p:extLst>
      <p:ext uri="{BB962C8B-B14F-4D97-AF65-F5344CB8AC3E}">
        <p14:creationId xmlns:p14="http://schemas.microsoft.com/office/powerpoint/2010/main" xmlns="" val="317878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An Example: Dancing Cats and Dogs</a:t>
            </a:r>
            <a:endParaRPr lang="en-GB" dirty="0"/>
          </a:p>
        </p:txBody>
      </p:sp>
      <p:sp>
        <p:nvSpPr>
          <p:cNvPr id="5" name="Content Placeholder 4"/>
          <p:cNvSpPr>
            <a:spLocks noGrp="1"/>
          </p:cNvSpPr>
          <p:nvPr>
            <p:ph idx="1"/>
          </p:nvPr>
        </p:nvSpPr>
        <p:spPr/>
        <p:txBody>
          <a:bodyPr>
            <a:normAutofit fontScale="62500" lnSpcReduction="20000"/>
          </a:bodyPr>
          <a:lstStyle/>
          <a:p>
            <a:r>
              <a:rPr lang="en-US" dirty="0" err="1" smtClean="0"/>
              <a:t>Analysing</a:t>
            </a:r>
            <a:r>
              <a:rPr lang="en-US" dirty="0" smtClean="0"/>
              <a:t> two or more categorical variables</a:t>
            </a:r>
          </a:p>
          <a:p>
            <a:pPr lvl="1"/>
            <a:r>
              <a:rPr lang="en-US" dirty="0" smtClean="0"/>
              <a:t>The mean of a categorical variable is meaningless</a:t>
            </a:r>
          </a:p>
          <a:p>
            <a:pPr lvl="2"/>
            <a:r>
              <a:rPr lang="en-US" dirty="0" smtClean="0"/>
              <a:t>The numeric values you attach to different categories are arbitrary</a:t>
            </a:r>
          </a:p>
          <a:p>
            <a:pPr lvl="2"/>
            <a:r>
              <a:rPr lang="en-US" dirty="0" smtClean="0"/>
              <a:t>The mean of those numeric values will depend on how many members each category has.</a:t>
            </a:r>
          </a:p>
          <a:p>
            <a:pPr lvl="1"/>
            <a:r>
              <a:rPr lang="en-US" dirty="0" smtClean="0"/>
              <a:t>Therefore, we </a:t>
            </a:r>
            <a:r>
              <a:rPr lang="en-US" dirty="0" err="1" smtClean="0"/>
              <a:t>analyse</a:t>
            </a:r>
            <a:r>
              <a:rPr lang="en-US" dirty="0" smtClean="0"/>
              <a:t> frequencies</a:t>
            </a:r>
          </a:p>
          <a:p>
            <a:r>
              <a:rPr lang="en-US" dirty="0" smtClean="0"/>
              <a:t>An example</a:t>
            </a:r>
          </a:p>
          <a:p>
            <a:pPr lvl="1"/>
            <a:r>
              <a:rPr lang="en-US" dirty="0" smtClean="0"/>
              <a:t>Can animals be trained to line-dance with different rewards?</a:t>
            </a:r>
          </a:p>
          <a:p>
            <a:pPr lvl="1"/>
            <a:r>
              <a:rPr lang="en-US" dirty="0" smtClean="0"/>
              <a:t>Participants: 200 cats</a:t>
            </a:r>
          </a:p>
          <a:p>
            <a:pPr lvl="1"/>
            <a:r>
              <a:rPr lang="en-US" dirty="0" smtClean="0"/>
              <a:t>Training</a:t>
            </a:r>
          </a:p>
          <a:p>
            <a:pPr lvl="2"/>
            <a:r>
              <a:rPr lang="en-US" dirty="0" smtClean="0"/>
              <a:t>The animal was trained using either food or affection, not both)</a:t>
            </a:r>
          </a:p>
          <a:p>
            <a:pPr lvl="1"/>
            <a:r>
              <a:rPr lang="en-US" dirty="0" smtClean="0"/>
              <a:t>Dance</a:t>
            </a:r>
          </a:p>
          <a:p>
            <a:pPr lvl="2"/>
            <a:r>
              <a:rPr lang="en-US" dirty="0" smtClean="0"/>
              <a:t>The animal either learnt to line-dance or it did not</a:t>
            </a:r>
          </a:p>
          <a:p>
            <a:pPr lvl="1"/>
            <a:r>
              <a:rPr lang="en-US" dirty="0" smtClean="0"/>
              <a:t>Outcome:</a:t>
            </a:r>
          </a:p>
          <a:p>
            <a:pPr lvl="2"/>
            <a:r>
              <a:rPr lang="en-US" dirty="0" smtClean="0"/>
              <a:t>The number of animals (frequency) that could dance or not in each reward condition</a:t>
            </a:r>
          </a:p>
          <a:p>
            <a:pPr lvl="1"/>
            <a:r>
              <a:rPr lang="en-US" dirty="0" smtClean="0"/>
              <a:t>We can tabulate these frequencies in a </a:t>
            </a:r>
            <a:r>
              <a:rPr lang="en-US" b="1" dirty="0" smtClean="0"/>
              <a:t>contingency table</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Loglinear</a:t>
            </a:r>
            <a:r>
              <a:rPr lang="en-GB" dirty="0"/>
              <a:t> </a:t>
            </a:r>
            <a:r>
              <a:rPr lang="en-GB" dirty="0" smtClean="0"/>
              <a:t>Analysis: Comparing </a:t>
            </a:r>
            <a:r>
              <a:rPr lang="en-US" dirty="0" smtClean="0"/>
              <a:t>Models</a:t>
            </a:r>
            <a:r>
              <a:rPr lang="en-GB" dirty="0" smtClean="0"/>
              <a:t> </a:t>
            </a:r>
            <a:endParaRPr lang="en-US" dirty="0"/>
          </a:p>
        </p:txBody>
      </p:sp>
      <p:sp>
        <p:nvSpPr>
          <p:cNvPr id="3" name="Content Placeholder 2"/>
          <p:cNvSpPr>
            <a:spLocks noGrp="1"/>
          </p:cNvSpPr>
          <p:nvPr>
            <p:ph idx="1"/>
          </p:nvPr>
        </p:nvSpPr>
        <p:spPr/>
        <p:txBody>
          <a:bodyPr/>
          <a:lstStyle/>
          <a:p>
            <a:pPr marL="400050" lvl="1" indent="0">
              <a:buNone/>
            </a:pPr>
            <a:r>
              <a:rPr lang="en-US" dirty="0" err="1"/>
              <a:t>anova</a:t>
            </a:r>
            <a:r>
              <a:rPr lang="en-US" dirty="0"/>
              <a:t>(</a:t>
            </a:r>
            <a:r>
              <a:rPr lang="en-US" dirty="0" err="1"/>
              <a:t>caturated</a:t>
            </a:r>
            <a:r>
              <a:rPr lang="en-US" dirty="0"/>
              <a:t>, </a:t>
            </a:r>
            <a:r>
              <a:rPr lang="en-US" dirty="0" err="1"/>
              <a:t>threeWay</a:t>
            </a:r>
            <a:r>
              <a:rPr lang="en-US" dirty="0"/>
              <a:t>)</a:t>
            </a:r>
            <a:endParaRPr lang="en-GB" dirty="0"/>
          </a:p>
          <a:p>
            <a:endParaRPr lang="en-US" dirty="0"/>
          </a:p>
        </p:txBody>
      </p:sp>
      <p:pic>
        <p:nvPicPr>
          <p:cNvPr id="4" name="Picture 3" descr="Screen shot 2011-08-04 at 16.52.4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2492896"/>
            <a:ext cx="8158610" cy="2880320"/>
          </a:xfrm>
          <a:prstGeom prst="rect">
            <a:avLst/>
          </a:prstGeom>
        </p:spPr>
      </p:pic>
    </p:spTree>
    <p:extLst>
      <p:ext uri="{BB962C8B-B14F-4D97-AF65-F5344CB8AC3E}">
        <p14:creationId xmlns:p14="http://schemas.microsoft.com/office/powerpoint/2010/main" xmlns="" val="213488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Three-Way Interaction</a:t>
            </a:r>
            <a:endParaRPr lang="en-US" dirty="0"/>
          </a:p>
        </p:txBody>
      </p:sp>
      <p:sp>
        <p:nvSpPr>
          <p:cNvPr id="3" name="Content Placeholder 2"/>
          <p:cNvSpPr>
            <a:spLocks noGrp="1"/>
          </p:cNvSpPr>
          <p:nvPr>
            <p:ph idx="1"/>
          </p:nvPr>
        </p:nvSpPr>
        <p:spPr/>
        <p:txBody>
          <a:bodyPr>
            <a:normAutofit lnSpcReduction="10000"/>
          </a:bodyPr>
          <a:lstStyle/>
          <a:p>
            <a:r>
              <a:rPr lang="en-US" dirty="0"/>
              <a:t>The next step is to try to interpret the three-way </a:t>
            </a:r>
            <a:r>
              <a:rPr lang="en-US" dirty="0" smtClean="0"/>
              <a:t>interaction.</a:t>
            </a:r>
          </a:p>
          <a:p>
            <a:endParaRPr lang="en-US" dirty="0"/>
          </a:p>
          <a:p>
            <a:r>
              <a:rPr lang="en-US" dirty="0"/>
              <a:t>We can obtain </a:t>
            </a:r>
            <a:r>
              <a:rPr lang="en-US" dirty="0" smtClean="0"/>
              <a:t>a mosaic </a:t>
            </a:r>
            <a:r>
              <a:rPr lang="en-US" dirty="0"/>
              <a:t>plot by using the </a:t>
            </a:r>
            <a:r>
              <a:rPr lang="en-US" i="1" dirty="0" err="1"/>
              <a:t>mosaicplot</a:t>
            </a:r>
            <a:r>
              <a:rPr lang="en-US" i="1" dirty="0"/>
              <a:t>()</a:t>
            </a:r>
            <a:r>
              <a:rPr lang="en-US" dirty="0"/>
              <a:t> function and applying it to our contingency table:</a:t>
            </a:r>
            <a:endParaRPr lang="en-GB" dirty="0"/>
          </a:p>
          <a:p>
            <a:pPr marL="400050" lvl="1" indent="0">
              <a:buNone/>
            </a:pPr>
            <a:r>
              <a:rPr lang="en-US" dirty="0" err="1"/>
              <a:t>mosaicplot</a:t>
            </a:r>
            <a:r>
              <a:rPr lang="en-US" dirty="0"/>
              <a:t>(</a:t>
            </a:r>
            <a:r>
              <a:rPr lang="en-US" dirty="0" err="1"/>
              <a:t>CatDogContingencyTable</a:t>
            </a:r>
            <a:r>
              <a:rPr lang="en-US" dirty="0"/>
              <a:t>, shade = TRUE, main = "Cats and Dogs")</a:t>
            </a:r>
            <a:endParaRPr lang="en-GB" dirty="0"/>
          </a:p>
          <a:p>
            <a:pPr marL="0" indent="0">
              <a:buNone/>
            </a:pPr>
            <a:r>
              <a:rPr lang="en-US" dirty="0" smtClean="0"/>
              <a:t> </a:t>
            </a:r>
            <a:endParaRPr lang="en-US" dirty="0"/>
          </a:p>
        </p:txBody>
      </p:sp>
    </p:spTree>
    <p:extLst>
      <p:ext uri="{BB962C8B-B14F-4D97-AF65-F5344CB8AC3E}">
        <p14:creationId xmlns:p14="http://schemas.microsoft.com/office/powerpoint/2010/main" xmlns="" val="3643214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619672" y="764704"/>
            <a:ext cx="5976664" cy="5544616"/>
          </a:xfrm>
          <a:prstGeom prst="rect">
            <a:avLst/>
          </a:prstGeom>
        </p:spPr>
      </p:pic>
    </p:spTree>
    <p:extLst>
      <p:ext uri="{BB962C8B-B14F-4D97-AF65-F5344CB8AC3E}">
        <p14:creationId xmlns:p14="http://schemas.microsoft.com/office/powerpoint/2010/main" xmlns="" val="1679863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Following up with Chi-Square Tests</a:t>
            </a:r>
            <a:endParaRPr lang="en-GB" dirty="0"/>
          </a:p>
        </p:txBody>
      </p:sp>
      <p:sp>
        <p:nvSpPr>
          <p:cNvPr id="3" name="Content Placeholder 2"/>
          <p:cNvSpPr>
            <a:spLocks noGrp="1"/>
          </p:cNvSpPr>
          <p:nvPr>
            <p:ph idx="1"/>
          </p:nvPr>
        </p:nvSpPr>
        <p:spPr/>
        <p:txBody>
          <a:bodyPr>
            <a:normAutofit fontScale="92500" lnSpcReduction="20000"/>
          </a:bodyPr>
          <a:lstStyle/>
          <a:p>
            <a:r>
              <a:rPr lang="en-US" dirty="0"/>
              <a:t>An alternative way to interpret a three-way interaction is to conduct chi-square analysis at different levels of one of your variables. </a:t>
            </a:r>
            <a:endParaRPr lang="en-US" dirty="0" smtClean="0"/>
          </a:p>
          <a:p>
            <a:r>
              <a:rPr lang="en-US" dirty="0" smtClean="0"/>
              <a:t>For </a:t>
            </a:r>
            <a:r>
              <a:rPr lang="en-US" dirty="0"/>
              <a:t>example, to interpret our animal </a:t>
            </a:r>
            <a:r>
              <a:rPr lang="en-US" dirty="0">
                <a:sym typeface="Symbol"/>
              </a:rPr>
              <a:t></a:t>
            </a:r>
            <a:r>
              <a:rPr lang="en-US" dirty="0"/>
              <a:t> training </a:t>
            </a:r>
            <a:r>
              <a:rPr lang="en-US" dirty="0">
                <a:sym typeface="Symbol"/>
              </a:rPr>
              <a:t></a:t>
            </a:r>
            <a:r>
              <a:rPr lang="en-US" dirty="0"/>
              <a:t> dance interaction, we could perform a chi-square test on training and dance but do this separately for dogs and </a:t>
            </a:r>
            <a:r>
              <a:rPr lang="en-US" dirty="0" smtClean="0"/>
              <a:t>cats.</a:t>
            </a:r>
          </a:p>
          <a:p>
            <a:pPr lvl="1"/>
            <a:r>
              <a:rPr lang="en-US" dirty="0" smtClean="0"/>
              <a:t>In </a:t>
            </a:r>
            <a:r>
              <a:rPr lang="en-US" dirty="0"/>
              <a:t>fact the analysis for cats will be the same as the example we used for chi-</a:t>
            </a:r>
            <a:r>
              <a:rPr lang="en-US" dirty="0" smtClean="0"/>
              <a:t>square. </a:t>
            </a:r>
          </a:p>
          <a:p>
            <a:r>
              <a:rPr lang="en-US" dirty="0" smtClean="0"/>
              <a:t>You </a:t>
            </a:r>
            <a:r>
              <a:rPr lang="en-US" dirty="0"/>
              <a:t>can then compare the results in the different animals.</a:t>
            </a:r>
            <a:endParaRPr lang="en-GB"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Following up with Chi-Square Tests</a:t>
            </a:r>
            <a:endParaRPr lang="en-US" dirty="0"/>
          </a:p>
        </p:txBody>
      </p:sp>
      <p:pic>
        <p:nvPicPr>
          <p:cNvPr id="4" name="Content Placeholder 3" descr="Screen shot 2011-08-04 at 16.56.56.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8579" r="-8579"/>
          <a:stretch>
            <a:fillRect/>
          </a:stretch>
        </p:blipFill>
        <p:spPr>
          <a:xfrm>
            <a:off x="928688" y="1600200"/>
            <a:ext cx="7758112" cy="4525963"/>
          </a:xfrm>
        </p:spPr>
      </p:pic>
    </p:spTree>
    <p:extLst>
      <p:ext uri="{BB962C8B-B14F-4D97-AF65-F5344CB8AC3E}">
        <p14:creationId xmlns:p14="http://schemas.microsoft.com/office/powerpoint/2010/main" xmlns="" val="1808127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Odds Ratio for Dogs</a:t>
            </a:r>
            <a:endParaRPr lang="en-GB" dirty="0"/>
          </a:p>
        </p:txBody>
      </p:sp>
      <p:pic>
        <p:nvPicPr>
          <p:cNvPr id="7" name="Picture 6"/>
          <p:cNvPicPr/>
          <p:nvPr/>
        </p:nvPicPr>
        <p:blipFill>
          <a:blip r:embed="rId2" cstate="print"/>
          <a:srcRect/>
          <a:stretch>
            <a:fillRect/>
          </a:stretch>
        </p:blipFill>
        <p:spPr bwMode="auto">
          <a:xfrm>
            <a:off x="2286000" y="1447800"/>
            <a:ext cx="4876800" cy="4533061"/>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759198" y="0"/>
            <a:ext cx="3384802" cy="3492500"/>
          </a:xfrm>
          <a:prstGeom prst="rect">
            <a:avLst/>
          </a:prstGeom>
        </p:spPr>
      </p:pic>
      <p:sp>
        <p:nvSpPr>
          <p:cNvPr id="2" name="Title 1"/>
          <p:cNvSpPr>
            <a:spLocks noGrp="1"/>
          </p:cNvSpPr>
          <p:nvPr>
            <p:ph type="title"/>
          </p:nvPr>
        </p:nvSpPr>
        <p:spPr/>
        <p:txBody>
          <a:bodyPr/>
          <a:lstStyle/>
          <a:p>
            <a:r>
              <a:rPr lang="en-GB" dirty="0" smtClean="0"/>
              <a:t>Interpretation</a:t>
            </a:r>
            <a:endParaRPr lang="en-GB" dirty="0"/>
          </a:p>
        </p:txBody>
      </p:sp>
      <p:sp>
        <p:nvSpPr>
          <p:cNvPr id="3" name="Content Placeholder 2"/>
          <p:cNvSpPr>
            <a:spLocks noGrp="1"/>
          </p:cNvSpPr>
          <p:nvPr>
            <p:ph idx="1"/>
          </p:nvPr>
        </p:nvSpPr>
        <p:spPr/>
        <p:txBody>
          <a:bodyPr>
            <a:normAutofit fontScale="62500" lnSpcReduction="20000"/>
          </a:bodyPr>
          <a:lstStyle/>
          <a:p>
            <a:pPr lvl="0"/>
            <a:r>
              <a:rPr lang="en-US" dirty="0"/>
              <a:t>The three-way </a:t>
            </a:r>
            <a:r>
              <a:rPr lang="en-US" dirty="0" err="1"/>
              <a:t>loglinear</a:t>
            </a:r>
            <a:r>
              <a:rPr lang="en-US" dirty="0"/>
              <a:t> analysis produced a final model that retained all effects. The likelihood ratio of this model was</a:t>
            </a:r>
            <a:r>
              <a:rPr lang="en-US" i="1" dirty="0">
                <a:sym typeface="Symbol"/>
              </a:rPr>
              <a:t></a:t>
            </a:r>
            <a:r>
              <a:rPr lang="en-US" baseline="30000" dirty="0"/>
              <a:t>2</a:t>
            </a:r>
            <a:r>
              <a:rPr lang="en-US" dirty="0"/>
              <a:t> (0) = 0, </a:t>
            </a:r>
            <a:r>
              <a:rPr lang="en-US" i="1" dirty="0"/>
              <a:t>p </a:t>
            </a:r>
            <a:r>
              <a:rPr lang="en-US" dirty="0"/>
              <a:t>= 1. This indicated that the </a:t>
            </a:r>
            <a:r>
              <a:rPr lang="en-US" dirty="0" smtClean="0"/>
              <a:t>highest-order </a:t>
            </a:r>
            <a:r>
              <a:rPr lang="en-US" dirty="0"/>
              <a:t>interaction (the animal </a:t>
            </a:r>
            <a:r>
              <a:rPr lang="en-US" dirty="0">
                <a:sym typeface="Symbol"/>
              </a:rPr>
              <a:t></a:t>
            </a:r>
            <a:r>
              <a:rPr lang="en-US" dirty="0"/>
              <a:t> training </a:t>
            </a:r>
            <a:r>
              <a:rPr lang="en-US" dirty="0">
                <a:sym typeface="Symbol"/>
              </a:rPr>
              <a:t></a:t>
            </a:r>
            <a:r>
              <a:rPr lang="en-US" dirty="0"/>
              <a:t> dance interaction) was significant, </a:t>
            </a:r>
            <a:r>
              <a:rPr lang="en-US" i="1" dirty="0">
                <a:sym typeface="Symbol"/>
              </a:rPr>
              <a:t></a:t>
            </a:r>
            <a:r>
              <a:rPr lang="en-US" baseline="30000" dirty="0"/>
              <a:t>2</a:t>
            </a:r>
            <a:r>
              <a:rPr lang="en-US" dirty="0"/>
              <a:t> (1) = 20.31, </a:t>
            </a:r>
            <a:r>
              <a:rPr lang="en-US" i="1" dirty="0"/>
              <a:t>p </a:t>
            </a:r>
            <a:r>
              <a:rPr lang="en-US" dirty="0"/>
              <a:t>&lt; .001. </a:t>
            </a:r>
            <a:endParaRPr lang="en-US" dirty="0" smtClean="0"/>
          </a:p>
          <a:p>
            <a:pPr lvl="0"/>
            <a:r>
              <a:rPr lang="en-US" dirty="0" smtClean="0"/>
              <a:t>To </a:t>
            </a:r>
            <a:r>
              <a:rPr lang="en-US" dirty="0"/>
              <a:t>break down this effect, separate chi-square tests on the training and dance variables were performed separately for dogs and cats. For cats, there was a significant association between the type of training and whether or not cats would dance, </a:t>
            </a:r>
            <a:r>
              <a:rPr lang="en-US" i="1" dirty="0">
                <a:sym typeface="Symbol"/>
              </a:rPr>
              <a:t></a:t>
            </a:r>
            <a:r>
              <a:rPr lang="en-US" baseline="30000" dirty="0"/>
              <a:t>2</a:t>
            </a:r>
            <a:r>
              <a:rPr lang="en-US" dirty="0"/>
              <a:t> (1) = 25.36, </a:t>
            </a:r>
            <a:r>
              <a:rPr lang="en-US" i="1" dirty="0"/>
              <a:t>p </a:t>
            </a:r>
            <a:r>
              <a:rPr lang="en-US" dirty="0"/>
              <a:t>&lt; .001; this was true in dogs also, </a:t>
            </a:r>
            <a:r>
              <a:rPr lang="en-US" i="1" dirty="0">
                <a:sym typeface="Symbol"/>
              </a:rPr>
              <a:t></a:t>
            </a:r>
            <a:r>
              <a:rPr lang="en-US" baseline="30000" dirty="0"/>
              <a:t>2</a:t>
            </a:r>
            <a:r>
              <a:rPr lang="en-US" dirty="0"/>
              <a:t> (1) = 3.93, </a:t>
            </a:r>
            <a:r>
              <a:rPr lang="en-US" i="1" dirty="0"/>
              <a:t>p </a:t>
            </a:r>
            <a:r>
              <a:rPr lang="en-US" dirty="0"/>
              <a:t>&lt; .05. Odds ratios indicated that the odds of dancing were 6.58 higher after food than </a:t>
            </a:r>
            <a:r>
              <a:rPr lang="en-US" dirty="0" smtClean="0"/>
              <a:t>after affection </a:t>
            </a:r>
            <a:r>
              <a:rPr lang="en-US" dirty="0"/>
              <a:t>in cats, but only 0.35 in dogs (i.e., in dogs, the odds of dancing were 2.90 times lower if trained with food compared to affection). Therefore, the analysis seems to reveal a fundamental difference between dogs and cats: cats are more likely to dance for food rather than affection, whereas dogs are more likely to dance for affection than food.</a:t>
            </a:r>
            <a:endParaRPr lang="en-GB" dirty="0"/>
          </a:p>
          <a:p>
            <a:pPr>
              <a:buNone/>
            </a:pPr>
            <a:endParaRPr lang="en-GB" dirty="0"/>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Slide </a:t>
            </a:r>
            <a:fld id="{B794C666-6DAB-45C1-8597-AFB6A4279463}" type="slidenum">
              <a:rPr lang="en-US"/>
              <a:pPr/>
              <a:t>47</a:t>
            </a:fld>
            <a:endParaRPr lang="en-US" dirty="0"/>
          </a:p>
        </p:txBody>
      </p:sp>
      <p:sp>
        <p:nvSpPr>
          <p:cNvPr id="194562" name="Rectangle 2"/>
          <p:cNvSpPr>
            <a:spLocks noGrp="1" noChangeArrowheads="1"/>
          </p:cNvSpPr>
          <p:nvPr>
            <p:ph type="title"/>
          </p:nvPr>
        </p:nvSpPr>
        <p:spPr/>
        <p:txBody>
          <a:bodyPr/>
          <a:lstStyle/>
          <a:p>
            <a:r>
              <a:rPr lang="en-GB" dirty="0" smtClean="0"/>
              <a:t>To Sum Up …</a:t>
            </a:r>
            <a:endParaRPr lang="en-GB" dirty="0"/>
          </a:p>
        </p:txBody>
      </p:sp>
      <p:sp>
        <p:nvSpPr>
          <p:cNvPr id="194563" name="Rectangle 3"/>
          <p:cNvSpPr>
            <a:spLocks noGrp="1" noChangeArrowheads="1"/>
          </p:cNvSpPr>
          <p:nvPr>
            <p:ph type="body" idx="1"/>
          </p:nvPr>
        </p:nvSpPr>
        <p:spPr/>
        <p:txBody>
          <a:bodyPr>
            <a:normAutofit lnSpcReduction="10000"/>
          </a:bodyPr>
          <a:lstStyle/>
          <a:p>
            <a:r>
              <a:rPr lang="en-US" sz="2000" dirty="0" smtClean="0"/>
              <a:t>We approach categorical data in much the same way as any other kind of data:</a:t>
            </a:r>
          </a:p>
          <a:p>
            <a:pPr lvl="1"/>
            <a:r>
              <a:rPr lang="en-US" sz="1600" dirty="0" smtClean="0"/>
              <a:t>We fit a model, we calculate the deviation between our model and the observed data, and we use that to evaluate the model we’ve fitted.</a:t>
            </a:r>
          </a:p>
          <a:p>
            <a:pPr lvl="1"/>
            <a:r>
              <a:rPr lang="en-US" sz="1600" dirty="0" smtClean="0"/>
              <a:t>We fit a linear model.</a:t>
            </a:r>
          </a:p>
          <a:p>
            <a:r>
              <a:rPr lang="en-US" sz="2000" dirty="0" smtClean="0"/>
              <a:t>Two categorical variables</a:t>
            </a:r>
          </a:p>
          <a:p>
            <a:pPr lvl="1"/>
            <a:r>
              <a:rPr lang="en-US" sz="1600" dirty="0" smtClean="0"/>
              <a:t>Pearson’s chi-square test</a:t>
            </a:r>
          </a:p>
          <a:p>
            <a:pPr lvl="1"/>
            <a:r>
              <a:rPr lang="en-US" sz="1600" dirty="0" smtClean="0"/>
              <a:t>Likelihood ratio test</a:t>
            </a:r>
          </a:p>
          <a:p>
            <a:r>
              <a:rPr lang="en-US" sz="2000" dirty="0" smtClean="0"/>
              <a:t>Three or more categorical variables</a:t>
            </a:r>
          </a:p>
          <a:p>
            <a:pPr lvl="1"/>
            <a:r>
              <a:rPr lang="en-US" sz="1600" dirty="0" err="1" smtClean="0"/>
              <a:t>Loglinear</a:t>
            </a:r>
            <a:r>
              <a:rPr lang="en-US" sz="1600" dirty="0" smtClean="0"/>
              <a:t> model</a:t>
            </a:r>
          </a:p>
          <a:p>
            <a:pPr lvl="1"/>
            <a:r>
              <a:rPr lang="en-US" sz="1600" dirty="0" smtClean="0"/>
              <a:t>For every variable we get a main effect</a:t>
            </a:r>
          </a:p>
          <a:p>
            <a:pPr lvl="1"/>
            <a:r>
              <a:rPr lang="en-US" sz="1600" dirty="0" smtClean="0"/>
              <a:t>We also get interactions between all combinations of variables</a:t>
            </a:r>
          </a:p>
          <a:p>
            <a:pPr lvl="1"/>
            <a:r>
              <a:rPr lang="en-US" sz="1600" dirty="0" err="1" smtClean="0"/>
              <a:t>Loglinear</a:t>
            </a:r>
            <a:r>
              <a:rPr lang="en-US" sz="1600" dirty="0" smtClean="0"/>
              <a:t> analysis evaluates these effects hierarchically</a:t>
            </a:r>
          </a:p>
          <a:p>
            <a:r>
              <a:rPr lang="en-US" sz="2000" dirty="0" smtClean="0"/>
              <a:t>Effect sizes</a:t>
            </a:r>
          </a:p>
          <a:p>
            <a:pPr lvl="1"/>
            <a:r>
              <a:rPr lang="en-US" sz="1600" dirty="0" smtClean="0"/>
              <a:t>The odds ratio is a useful measure of the size of effect for </a:t>
            </a:r>
            <a:r>
              <a:rPr lang="en-US" sz="1600" smtClean="0"/>
              <a:t>categorical data</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dissolve">
                                      <p:cBhvr>
                                        <p:cTn id="7" dur="5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dissolve">
                                      <p:cBhvr>
                                        <p:cTn id="12" dur="500"/>
                                        <p:tgtEl>
                                          <p:spTgt spid="19456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4563">
                                            <p:txEl>
                                              <p:pRg st="1" end="1"/>
                                            </p:txEl>
                                          </p:spTgt>
                                        </p:tgtEl>
                                        <p:attrNameLst>
                                          <p:attrName>style.visibility</p:attrName>
                                        </p:attrNameLst>
                                      </p:cBhvr>
                                      <p:to>
                                        <p:strVal val="visible"/>
                                      </p:to>
                                    </p:set>
                                    <p:animEffect transition="in" filter="dissolve">
                                      <p:cBhvr>
                                        <p:cTn id="15" dur="500"/>
                                        <p:tgtEl>
                                          <p:spTgt spid="19456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4563">
                                            <p:txEl>
                                              <p:pRg st="2" end="2"/>
                                            </p:txEl>
                                          </p:spTgt>
                                        </p:tgtEl>
                                        <p:attrNameLst>
                                          <p:attrName>style.visibility</p:attrName>
                                        </p:attrNameLst>
                                      </p:cBhvr>
                                      <p:to>
                                        <p:strVal val="visible"/>
                                      </p:to>
                                    </p:set>
                                    <p:animEffect transition="in" filter="dissolve">
                                      <p:cBhvr>
                                        <p:cTn id="18" dur="500"/>
                                        <p:tgtEl>
                                          <p:spTgt spid="19456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4563">
                                            <p:txEl>
                                              <p:pRg st="3" end="3"/>
                                            </p:txEl>
                                          </p:spTgt>
                                        </p:tgtEl>
                                        <p:attrNameLst>
                                          <p:attrName>style.visibility</p:attrName>
                                        </p:attrNameLst>
                                      </p:cBhvr>
                                      <p:to>
                                        <p:strVal val="visible"/>
                                      </p:to>
                                    </p:set>
                                    <p:animEffect transition="in" filter="dissolve">
                                      <p:cBhvr>
                                        <p:cTn id="23" dur="500"/>
                                        <p:tgtEl>
                                          <p:spTgt spid="194563">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4563">
                                            <p:txEl>
                                              <p:pRg st="4" end="4"/>
                                            </p:txEl>
                                          </p:spTgt>
                                        </p:tgtEl>
                                        <p:attrNameLst>
                                          <p:attrName>style.visibility</p:attrName>
                                        </p:attrNameLst>
                                      </p:cBhvr>
                                      <p:to>
                                        <p:strVal val="visible"/>
                                      </p:to>
                                    </p:set>
                                    <p:animEffect transition="in" filter="dissolve">
                                      <p:cBhvr>
                                        <p:cTn id="26" dur="500"/>
                                        <p:tgtEl>
                                          <p:spTgt spid="19456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94563">
                                            <p:txEl>
                                              <p:pRg st="5" end="5"/>
                                            </p:txEl>
                                          </p:spTgt>
                                        </p:tgtEl>
                                        <p:attrNameLst>
                                          <p:attrName>style.visibility</p:attrName>
                                        </p:attrNameLst>
                                      </p:cBhvr>
                                      <p:to>
                                        <p:strVal val="visible"/>
                                      </p:to>
                                    </p:set>
                                    <p:animEffect transition="in" filter="dissolve">
                                      <p:cBhvr>
                                        <p:cTn id="29" dur="500"/>
                                        <p:tgtEl>
                                          <p:spTgt spid="19456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94563">
                                            <p:txEl>
                                              <p:pRg st="6" end="6"/>
                                            </p:txEl>
                                          </p:spTgt>
                                        </p:tgtEl>
                                        <p:attrNameLst>
                                          <p:attrName>style.visibility</p:attrName>
                                        </p:attrNameLst>
                                      </p:cBhvr>
                                      <p:to>
                                        <p:strVal val="visible"/>
                                      </p:to>
                                    </p:set>
                                    <p:animEffect transition="in" filter="dissolve">
                                      <p:cBhvr>
                                        <p:cTn id="34" dur="500"/>
                                        <p:tgtEl>
                                          <p:spTgt spid="194563">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4563">
                                            <p:txEl>
                                              <p:pRg st="7" end="7"/>
                                            </p:txEl>
                                          </p:spTgt>
                                        </p:tgtEl>
                                        <p:attrNameLst>
                                          <p:attrName>style.visibility</p:attrName>
                                        </p:attrNameLst>
                                      </p:cBhvr>
                                      <p:to>
                                        <p:strVal val="visible"/>
                                      </p:to>
                                    </p:set>
                                    <p:animEffect transition="in" filter="dissolve">
                                      <p:cBhvr>
                                        <p:cTn id="37" dur="500"/>
                                        <p:tgtEl>
                                          <p:spTgt spid="194563">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4563">
                                            <p:txEl>
                                              <p:pRg st="8" end="8"/>
                                            </p:txEl>
                                          </p:spTgt>
                                        </p:tgtEl>
                                        <p:attrNameLst>
                                          <p:attrName>style.visibility</p:attrName>
                                        </p:attrNameLst>
                                      </p:cBhvr>
                                      <p:to>
                                        <p:strVal val="visible"/>
                                      </p:to>
                                    </p:set>
                                    <p:animEffect transition="in" filter="dissolve">
                                      <p:cBhvr>
                                        <p:cTn id="40" dur="500"/>
                                        <p:tgtEl>
                                          <p:spTgt spid="194563">
                                            <p:txEl>
                                              <p:pRg st="8" end="8"/>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4563">
                                            <p:txEl>
                                              <p:pRg st="9" end="9"/>
                                            </p:txEl>
                                          </p:spTgt>
                                        </p:tgtEl>
                                        <p:attrNameLst>
                                          <p:attrName>style.visibility</p:attrName>
                                        </p:attrNameLst>
                                      </p:cBhvr>
                                      <p:to>
                                        <p:strVal val="visible"/>
                                      </p:to>
                                    </p:set>
                                    <p:animEffect transition="in" filter="dissolve">
                                      <p:cBhvr>
                                        <p:cTn id="43" dur="500"/>
                                        <p:tgtEl>
                                          <p:spTgt spid="194563">
                                            <p:txEl>
                                              <p:pRg st="9" end="9"/>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4563">
                                            <p:txEl>
                                              <p:pRg st="10" end="10"/>
                                            </p:txEl>
                                          </p:spTgt>
                                        </p:tgtEl>
                                        <p:attrNameLst>
                                          <p:attrName>style.visibility</p:attrName>
                                        </p:attrNameLst>
                                      </p:cBhvr>
                                      <p:to>
                                        <p:strVal val="visible"/>
                                      </p:to>
                                    </p:set>
                                    <p:animEffect transition="in" filter="dissolve">
                                      <p:cBhvr>
                                        <p:cTn id="46" dur="500"/>
                                        <p:tgtEl>
                                          <p:spTgt spid="19456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4563">
                                            <p:txEl>
                                              <p:pRg st="11" end="11"/>
                                            </p:txEl>
                                          </p:spTgt>
                                        </p:tgtEl>
                                        <p:attrNameLst>
                                          <p:attrName>style.visibility</p:attrName>
                                        </p:attrNameLst>
                                      </p:cBhvr>
                                      <p:to>
                                        <p:strVal val="visible"/>
                                      </p:to>
                                    </p:set>
                                    <p:animEffect transition="in" filter="dissolve">
                                      <p:cBhvr>
                                        <p:cTn id="51" dur="500"/>
                                        <p:tgtEl>
                                          <p:spTgt spid="194563">
                                            <p:txEl>
                                              <p:pRg st="11" end="11"/>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94563">
                                            <p:txEl>
                                              <p:pRg st="12" end="12"/>
                                            </p:txEl>
                                          </p:spTgt>
                                        </p:tgtEl>
                                        <p:attrNameLst>
                                          <p:attrName>style.visibility</p:attrName>
                                        </p:attrNameLst>
                                      </p:cBhvr>
                                      <p:to>
                                        <p:strVal val="visible"/>
                                      </p:to>
                                    </p:set>
                                    <p:animEffect transition="in" filter="dissolve">
                                      <p:cBhvr>
                                        <p:cTn id="54" dur="500"/>
                                        <p:tgtEl>
                                          <p:spTgt spid="1945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 Contingency Table</a:t>
            </a:r>
            <a:endParaRPr lang="en-GB" dirty="0"/>
          </a:p>
        </p:txBody>
      </p:sp>
      <p:pic>
        <p:nvPicPr>
          <p:cNvPr id="2" name="Picture 1" descr="Screen shot 2011-08-04 at 16.20.17.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0055" y="2420888"/>
            <a:ext cx="8273944" cy="2267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Pearson’s Chi-Square Test</a:t>
            </a:r>
            <a:endParaRPr lang="en-GB" dirty="0"/>
          </a:p>
        </p:txBody>
      </p:sp>
      <p:sp>
        <p:nvSpPr>
          <p:cNvPr id="5" name="Content Placeholder 4"/>
          <p:cNvSpPr>
            <a:spLocks noGrp="1"/>
          </p:cNvSpPr>
          <p:nvPr>
            <p:ph idx="1"/>
          </p:nvPr>
        </p:nvSpPr>
        <p:spPr>
          <a:xfrm>
            <a:off x="928662" y="1295400"/>
            <a:ext cx="7758138" cy="5181600"/>
          </a:xfrm>
        </p:spPr>
        <p:txBody>
          <a:bodyPr>
            <a:normAutofit fontScale="55000" lnSpcReduction="20000"/>
          </a:bodyPr>
          <a:lstStyle/>
          <a:p>
            <a:r>
              <a:rPr lang="en-US" dirty="0" smtClean="0"/>
              <a:t>Use to see whether there’s a relationship between two categorical variables</a:t>
            </a:r>
          </a:p>
          <a:p>
            <a:pPr lvl="1"/>
            <a:r>
              <a:rPr lang="en-US" dirty="0" smtClean="0"/>
              <a:t>Compares the frequencies you observe in certain categories to the frequencies you might expect to get in those categories by chance.</a:t>
            </a:r>
          </a:p>
          <a:p>
            <a:r>
              <a:rPr lang="en-US" dirty="0" smtClean="0"/>
              <a:t>The equation:</a:t>
            </a:r>
          </a:p>
          <a:p>
            <a:pPr lvl="1"/>
            <a:endParaRPr lang="en-US" dirty="0" smtClean="0"/>
          </a:p>
          <a:p>
            <a:pPr lvl="1"/>
            <a:endParaRPr lang="en-US" dirty="0" smtClean="0"/>
          </a:p>
          <a:p>
            <a:pPr lvl="1"/>
            <a:endParaRPr lang="en-US" dirty="0" smtClean="0"/>
          </a:p>
          <a:p>
            <a:pPr lvl="1"/>
            <a:endParaRPr lang="en-US" dirty="0" smtClean="0"/>
          </a:p>
          <a:p>
            <a:pPr lvl="1"/>
            <a:r>
              <a:rPr lang="en-US" i="1" dirty="0" err="1" smtClean="0"/>
              <a:t>i</a:t>
            </a:r>
            <a:r>
              <a:rPr lang="en-US" dirty="0" smtClean="0"/>
              <a:t> represents the rows in the contingency table and </a:t>
            </a:r>
            <a:r>
              <a:rPr lang="en-US" i="1" dirty="0" err="1" smtClean="0"/>
              <a:t>j</a:t>
            </a:r>
            <a:r>
              <a:rPr lang="en-US" dirty="0" smtClean="0"/>
              <a:t> represents the columns.</a:t>
            </a:r>
          </a:p>
          <a:p>
            <a:pPr lvl="1"/>
            <a:r>
              <a:rPr lang="en-US" dirty="0" smtClean="0"/>
              <a:t>The observed data are the frequencies the contingency table</a:t>
            </a:r>
          </a:p>
          <a:p>
            <a:r>
              <a:rPr lang="en-US" dirty="0" smtClean="0"/>
              <a:t>The ‘model’ is based on ‘expected frequencies’.</a:t>
            </a:r>
          </a:p>
          <a:p>
            <a:pPr lvl="1"/>
            <a:r>
              <a:rPr lang="en-US" dirty="0" smtClean="0"/>
              <a:t>Calculated for each of the cells in the contingency table.</a:t>
            </a:r>
          </a:p>
          <a:p>
            <a:pPr lvl="1"/>
            <a:r>
              <a:rPr lang="en-US" i="1" dirty="0" err="1" smtClean="0"/>
              <a:t>n</a:t>
            </a:r>
            <a:r>
              <a:rPr lang="en-US" dirty="0" smtClean="0"/>
              <a:t> is the total number of observations (in this case 200).</a:t>
            </a:r>
          </a:p>
          <a:p>
            <a:pPr lvl="1"/>
            <a:endParaRPr lang="en-US" dirty="0" smtClean="0"/>
          </a:p>
          <a:p>
            <a:pPr lvl="1"/>
            <a:endParaRPr lang="en-US" dirty="0" smtClean="0"/>
          </a:p>
          <a:p>
            <a:pPr lvl="1"/>
            <a:endParaRPr lang="en-US" dirty="0" smtClean="0"/>
          </a:p>
          <a:p>
            <a:pPr lvl="1"/>
            <a:endParaRPr lang="en-US" dirty="0" smtClean="0"/>
          </a:p>
          <a:p>
            <a:r>
              <a:rPr lang="en-US" dirty="0" smtClean="0"/>
              <a:t>Test statistic</a:t>
            </a:r>
          </a:p>
          <a:p>
            <a:pPr lvl="1"/>
            <a:r>
              <a:rPr lang="en-US" dirty="0" smtClean="0"/>
              <a:t>Checked against a distribution with (</a:t>
            </a:r>
            <a:r>
              <a:rPr lang="en-US" i="1" dirty="0" err="1" smtClean="0"/>
              <a:t>r</a:t>
            </a:r>
            <a:r>
              <a:rPr lang="en-US" dirty="0" smtClean="0"/>
              <a:t> − 1)(</a:t>
            </a:r>
            <a:r>
              <a:rPr lang="en-US" i="1" dirty="0" smtClean="0"/>
              <a:t>c</a:t>
            </a:r>
            <a:r>
              <a:rPr lang="en-US" dirty="0" smtClean="0"/>
              <a:t> − 1) degrees of freedom.</a:t>
            </a:r>
          </a:p>
          <a:p>
            <a:pPr lvl="1"/>
            <a:r>
              <a:rPr lang="en-US" dirty="0" smtClean="0"/>
              <a:t>If significant then there is a significant association between the categorical variables in the population.</a:t>
            </a:r>
          </a:p>
          <a:p>
            <a:pPr lvl="1"/>
            <a:r>
              <a:rPr lang="en-US" dirty="0" smtClean="0"/>
              <a:t>The test distribution is approximate so in small samples use </a:t>
            </a:r>
            <a:r>
              <a:rPr lang="en-US" i="1" dirty="0" smtClean="0"/>
              <a:t>Fisher’s exact test</a:t>
            </a:r>
            <a:r>
              <a:rPr lang="en-US" dirty="0" smtClean="0"/>
              <a:t>.</a:t>
            </a:r>
          </a:p>
        </p:txBody>
      </p:sp>
      <p:pic>
        <p:nvPicPr>
          <p:cNvPr id="7" name="Picture 6"/>
          <p:cNvPicPr/>
          <p:nvPr/>
        </p:nvPicPr>
        <p:blipFill>
          <a:blip r:embed="rId3" cstate="print"/>
          <a:srcRect/>
          <a:stretch>
            <a:fillRect/>
          </a:stretch>
        </p:blipFill>
        <p:spPr bwMode="auto">
          <a:xfrm>
            <a:off x="2895600" y="2362200"/>
            <a:ext cx="2895600" cy="7620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2057400" y="4495800"/>
            <a:ext cx="5410200" cy="76102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Pearson’s Chi-Square Test</a:t>
            </a:r>
            <a:endParaRPr lang="en-GB" dirty="0"/>
          </a:p>
        </p:txBody>
      </p:sp>
      <p:pic>
        <p:nvPicPr>
          <p:cNvPr id="6" name="Picture 5"/>
          <p:cNvPicPr/>
          <p:nvPr/>
        </p:nvPicPr>
        <p:blipFill>
          <a:blip r:embed="rId3" cstate="print"/>
          <a:srcRect/>
          <a:stretch>
            <a:fillRect/>
          </a:stretch>
        </p:blipFill>
        <p:spPr bwMode="auto">
          <a:xfrm>
            <a:off x="2057400" y="1371600"/>
            <a:ext cx="5637382" cy="2514600"/>
          </a:xfrm>
          <a:prstGeom prst="rect">
            <a:avLst/>
          </a:prstGeom>
          <a:noFill/>
          <a:ln w="9525">
            <a:noFill/>
            <a:miter lim="800000"/>
            <a:headEnd/>
            <a:tailEnd/>
          </a:ln>
        </p:spPr>
      </p:pic>
      <p:graphicFrame>
        <p:nvGraphicFramePr>
          <p:cNvPr id="65538" name="Object 2"/>
          <p:cNvGraphicFramePr>
            <a:graphicFrameLocks noChangeAspect="1"/>
          </p:cNvGraphicFramePr>
          <p:nvPr/>
        </p:nvGraphicFramePr>
        <p:xfrm>
          <a:off x="1600200" y="4114800"/>
          <a:ext cx="7014990" cy="2057400"/>
        </p:xfrm>
        <a:graphic>
          <a:graphicData uri="http://schemas.openxmlformats.org/presentationml/2006/ole">
            <p:oleObj spid="_x0000_s65566" name="Document" r:id="rId4" imgW="14374603" imgH="4215873" progId="Word.Document.12">
              <p:link updateAutomatic="1"/>
            </p:oleObj>
          </a:graphicData>
        </a:graphic>
      </p:graphicFrame>
      <p:cxnSp>
        <p:nvCxnSpPr>
          <p:cNvPr id="11" name="Straight Arrow Connector 10"/>
          <p:cNvCxnSpPr/>
          <p:nvPr/>
        </p:nvCxnSpPr>
        <p:spPr>
          <a:xfrm rot="10800000" flipV="1">
            <a:off x="3048000" y="1676400"/>
            <a:ext cx="3886200" cy="2590800"/>
          </a:xfrm>
          <a:prstGeom prst="straightConnector1">
            <a:avLst/>
          </a:prstGeom>
          <a:ln>
            <a:solidFill>
              <a:srgbClr val="800000">
                <a:alpha val="37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4724400" y="2438400"/>
            <a:ext cx="2286000" cy="1752600"/>
          </a:xfrm>
          <a:prstGeom prst="straightConnector1">
            <a:avLst/>
          </a:prstGeom>
          <a:ln>
            <a:solidFill>
              <a:srgbClr val="800000">
                <a:alpha val="37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6210300" y="3162300"/>
            <a:ext cx="1143000" cy="914400"/>
          </a:xfrm>
          <a:prstGeom prst="straightConnector1">
            <a:avLst/>
          </a:prstGeom>
          <a:ln>
            <a:solidFill>
              <a:srgbClr val="800000">
                <a:alpha val="37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7543800" y="3733800"/>
            <a:ext cx="609600" cy="304800"/>
          </a:xfrm>
          <a:prstGeom prst="straightConnector1">
            <a:avLst/>
          </a:prstGeom>
          <a:ln>
            <a:solidFill>
              <a:srgbClr val="800000">
                <a:alpha val="37000"/>
              </a:srgb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Likelihood Ratio Statistic</a:t>
            </a:r>
            <a:endParaRPr lang="en-GB" dirty="0"/>
          </a:p>
        </p:txBody>
      </p:sp>
      <p:sp>
        <p:nvSpPr>
          <p:cNvPr id="5" name="Content Placeholder 4"/>
          <p:cNvSpPr>
            <a:spLocks noGrp="1"/>
          </p:cNvSpPr>
          <p:nvPr>
            <p:ph idx="1"/>
          </p:nvPr>
        </p:nvSpPr>
        <p:spPr>
          <a:xfrm>
            <a:off x="928662" y="1295400"/>
            <a:ext cx="7758138" cy="5181600"/>
          </a:xfrm>
        </p:spPr>
        <p:txBody>
          <a:bodyPr>
            <a:normAutofit fontScale="62500" lnSpcReduction="20000"/>
          </a:bodyPr>
          <a:lstStyle/>
          <a:p>
            <a:r>
              <a:rPr lang="en-US" dirty="0" smtClean="0"/>
              <a:t>An alternative to Pearson’s chi-square, based on maximum-likelihood theory.</a:t>
            </a:r>
          </a:p>
          <a:p>
            <a:pPr lvl="1"/>
            <a:r>
              <a:rPr lang="en-US" dirty="0" smtClean="0"/>
              <a:t>Create a model for which the probability of obtaining the observed set of data is maximized</a:t>
            </a:r>
          </a:p>
          <a:p>
            <a:pPr lvl="1"/>
            <a:r>
              <a:rPr lang="en-US" dirty="0" smtClean="0"/>
              <a:t>This model is compared to the probability of obtaining those data under the null hypothesis</a:t>
            </a:r>
          </a:p>
          <a:p>
            <a:pPr lvl="1"/>
            <a:r>
              <a:rPr lang="en-US" dirty="0" smtClean="0"/>
              <a:t>The resulting statistic compares observed frequencies with those predicted by the model</a:t>
            </a:r>
          </a:p>
          <a:p>
            <a:pPr lvl="1"/>
            <a:r>
              <a:rPr lang="en-US" i="1" dirty="0" err="1" smtClean="0"/>
              <a:t>i</a:t>
            </a:r>
            <a:r>
              <a:rPr lang="en-US" dirty="0" smtClean="0"/>
              <a:t> and </a:t>
            </a:r>
            <a:r>
              <a:rPr lang="en-US" i="1" dirty="0" err="1" smtClean="0"/>
              <a:t>j</a:t>
            </a:r>
            <a:r>
              <a:rPr lang="en-US" dirty="0" smtClean="0"/>
              <a:t> are the rows and columns of the contingency table and  </a:t>
            </a:r>
            <a:r>
              <a:rPr lang="en-US" dirty="0" err="1" smtClean="0"/>
              <a:t>ln</a:t>
            </a:r>
            <a:r>
              <a:rPr lang="en-US" dirty="0" smtClean="0"/>
              <a:t> is the natural logarithm</a:t>
            </a:r>
          </a:p>
          <a:p>
            <a:pPr lvl="1"/>
            <a:endParaRPr lang="en-US" dirty="0" smtClean="0"/>
          </a:p>
          <a:p>
            <a:pPr lvl="1"/>
            <a:endParaRPr lang="en-US" dirty="0" smtClean="0"/>
          </a:p>
          <a:p>
            <a:pPr lvl="1"/>
            <a:endParaRPr lang="en-US" dirty="0" smtClean="0"/>
          </a:p>
          <a:p>
            <a:pPr lvl="1"/>
            <a:endParaRPr lang="en-US" dirty="0" smtClean="0"/>
          </a:p>
          <a:p>
            <a:r>
              <a:rPr lang="en-US" dirty="0" smtClean="0"/>
              <a:t>Test statistic</a:t>
            </a:r>
          </a:p>
          <a:p>
            <a:pPr lvl="1"/>
            <a:r>
              <a:rPr lang="en-US" dirty="0" smtClean="0"/>
              <a:t>Has a chi-square distribution with (</a:t>
            </a:r>
            <a:r>
              <a:rPr lang="en-US" i="1" dirty="0" err="1" smtClean="0"/>
              <a:t>r</a:t>
            </a:r>
            <a:r>
              <a:rPr lang="en-US" dirty="0" smtClean="0"/>
              <a:t> − 1)(</a:t>
            </a:r>
            <a:r>
              <a:rPr lang="en-US" i="1" dirty="0" smtClean="0"/>
              <a:t>c</a:t>
            </a:r>
            <a:r>
              <a:rPr lang="en-US" dirty="0" smtClean="0"/>
              <a:t> − 1) degrees of freedom.</a:t>
            </a:r>
          </a:p>
          <a:p>
            <a:pPr lvl="1"/>
            <a:r>
              <a:rPr lang="en-US" dirty="0" smtClean="0"/>
              <a:t>Preferred to the Pearson’s chi-square when samples are small.</a:t>
            </a:r>
          </a:p>
        </p:txBody>
      </p:sp>
      <p:pic>
        <p:nvPicPr>
          <p:cNvPr id="6" name="Picture 5"/>
          <p:cNvPicPr/>
          <p:nvPr/>
        </p:nvPicPr>
        <p:blipFill>
          <a:blip r:embed="rId2" cstate="print"/>
          <a:srcRect/>
          <a:stretch>
            <a:fillRect/>
          </a:stretch>
        </p:blipFill>
        <p:spPr bwMode="auto">
          <a:xfrm>
            <a:off x="2438400" y="3962400"/>
            <a:ext cx="4342356" cy="99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Likelihood Ratio Statistic</a:t>
            </a:r>
            <a:endParaRPr lang="en-GB" dirty="0"/>
          </a:p>
        </p:txBody>
      </p:sp>
      <p:pic>
        <p:nvPicPr>
          <p:cNvPr id="8" name="Picture 7"/>
          <p:cNvPicPr/>
          <p:nvPr/>
        </p:nvPicPr>
        <p:blipFill>
          <a:blip r:embed="rId2" cstate="print"/>
          <a:srcRect/>
          <a:stretch>
            <a:fillRect/>
          </a:stretch>
        </p:blipFill>
        <p:spPr bwMode="auto">
          <a:xfrm>
            <a:off x="1066800" y="2590800"/>
            <a:ext cx="7765169" cy="1752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SUS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DSUS 3</Template>
  <TotalTime>516</TotalTime>
  <Words>2314</Words>
  <Application>Microsoft Office PowerPoint</Application>
  <PresentationFormat>On-screen Show (4:3)</PresentationFormat>
  <Paragraphs>320</Paragraphs>
  <Slides>47</Slides>
  <Notes>3</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47</vt:i4>
      </vt:variant>
    </vt:vector>
  </HeadingPairs>
  <TitlesOfParts>
    <vt:vector size="49" baseType="lpstr">
      <vt:lpstr>DSUS 3</vt:lpstr>
      <vt:lpstr>Macintosh HD:Users:Andy:Documents:Academic:Books:Discovering Statistics:Second Edition:Discovering Statistics Using SPSS(Second Edition).doc!OLE_LINK3</vt:lpstr>
      <vt:lpstr>Categorical Data</vt:lpstr>
      <vt:lpstr>Aims</vt:lpstr>
      <vt:lpstr>Categorical Data</vt:lpstr>
      <vt:lpstr>An Example: Dancing Cats and Dogs</vt:lpstr>
      <vt:lpstr>A Contingency Table</vt:lpstr>
      <vt:lpstr>Pearson’s Chi-Square Test</vt:lpstr>
      <vt:lpstr>Pearson’s Chi-Square Test</vt:lpstr>
      <vt:lpstr>Likelihood Ratio Statistic</vt:lpstr>
      <vt:lpstr>Likelihood Ratio Statistic</vt:lpstr>
      <vt:lpstr>Interpreting Chi-Square</vt:lpstr>
      <vt:lpstr>Important Points</vt:lpstr>
      <vt:lpstr>Entering Data: Raw Scores </vt:lpstr>
      <vt:lpstr>Entering Data: the Contingency Table </vt:lpstr>
      <vt:lpstr>Running the Analysis with  R Commander </vt:lpstr>
      <vt:lpstr>The Chi-square Test Using  R Commander </vt:lpstr>
      <vt:lpstr>Running the Analysis using R </vt:lpstr>
      <vt:lpstr>Running the Analysis using R </vt:lpstr>
      <vt:lpstr>Output from the CrossTable() Function </vt:lpstr>
      <vt:lpstr>Slide 19</vt:lpstr>
      <vt:lpstr>The Odds Ratio</vt:lpstr>
      <vt:lpstr>Interpretation</vt:lpstr>
      <vt:lpstr>Loglinear Analysis</vt:lpstr>
      <vt:lpstr>Theory</vt:lpstr>
      <vt:lpstr>Backward Elimination</vt:lpstr>
      <vt:lpstr>Assumptions</vt:lpstr>
      <vt:lpstr>Loglinear Analysis Using R </vt:lpstr>
      <vt:lpstr>Cat Contingency Table </vt:lpstr>
      <vt:lpstr>Dog Contingency Table </vt:lpstr>
      <vt:lpstr>Loglinear Analysis as a Chi-Square Test </vt:lpstr>
      <vt:lpstr>Loglinear Analysis as a Chi-Square Test </vt:lpstr>
      <vt:lpstr>Mosaic Plot</vt:lpstr>
      <vt:lpstr>Mosaic Plot</vt:lpstr>
      <vt:lpstr>Output from Loglinear Analysis as a Chi-Square Test </vt:lpstr>
      <vt:lpstr>Output from Loglinear Analysis as a Chi-Square Test </vt:lpstr>
      <vt:lpstr>Slide 35</vt:lpstr>
      <vt:lpstr>Slide 36</vt:lpstr>
      <vt:lpstr>Loglinear Analysis </vt:lpstr>
      <vt:lpstr>Loglinear Analysis: the Saturated Model </vt:lpstr>
      <vt:lpstr>Loglinear Analysis: Model without Three-Way Interaction</vt:lpstr>
      <vt:lpstr>Loglinear Analysis: Comparing Models </vt:lpstr>
      <vt:lpstr>Interpreting the Three-Way Interaction</vt:lpstr>
      <vt:lpstr>Slide 42</vt:lpstr>
      <vt:lpstr>Following up with Chi-Square Tests</vt:lpstr>
      <vt:lpstr>Following up with Chi-Square Tests</vt:lpstr>
      <vt:lpstr>The Odds Ratio for Dogs</vt:lpstr>
      <vt:lpstr>Interpretation</vt:lpstr>
      <vt:lpstr>To Sum Up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Component Analysis and Reliability</dc:title>
  <dc:creator>Dr. Andy Field</dc:creator>
  <cp:lastModifiedBy>Richard Leigh</cp:lastModifiedBy>
  <cp:revision>58</cp:revision>
  <dcterms:created xsi:type="dcterms:W3CDTF">2010-03-10T16:59:21Z</dcterms:created>
  <dcterms:modified xsi:type="dcterms:W3CDTF">2011-11-29T10:09:54Z</dcterms:modified>
</cp:coreProperties>
</file>